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303" r:id="rId5"/>
    <p:sldId id="259" r:id="rId6"/>
    <p:sldId id="304" r:id="rId7"/>
    <p:sldId id="305" r:id="rId8"/>
    <p:sldId id="260" r:id="rId9"/>
    <p:sldId id="261" r:id="rId10"/>
    <p:sldId id="262" r:id="rId11"/>
    <p:sldId id="263" r:id="rId12"/>
    <p:sldId id="264" r:id="rId13"/>
    <p:sldId id="265" r:id="rId14"/>
    <p:sldId id="266" r:id="rId15"/>
    <p:sldId id="267" r:id="rId16"/>
    <p:sldId id="269" r:id="rId17"/>
    <p:sldId id="270" r:id="rId18"/>
    <p:sldId id="271" r:id="rId19"/>
    <p:sldId id="273" r:id="rId20"/>
    <p:sldId id="274" r:id="rId21"/>
    <p:sldId id="275" r:id="rId22"/>
    <p:sldId id="276" r:id="rId23"/>
    <p:sldId id="277" r:id="rId24"/>
    <p:sldId id="278" r:id="rId25"/>
    <p:sldId id="279"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8288000" cy="10287000"/>
  <p:notesSz cx="6858000" cy="9144000"/>
  <p:embeddedFontLst>
    <p:embeddedFont>
      <p:font typeface="Montserrat Heavy" panose="020B0604020202020204" charset="0"/>
      <p:regular r:id="rId47"/>
    </p:embeddedFont>
    <p:embeddedFont>
      <p:font typeface="Montserrat Bold Italics" panose="020B0604020202020204" charset="0"/>
      <p:regular r:id="rId48"/>
    </p:embeddedFont>
    <p:embeddedFont>
      <p:font typeface="Asap Bold" panose="020B0604020202020204" charset="0"/>
      <p:regular r:id="rId49"/>
    </p:embeddedFont>
    <p:embeddedFont>
      <p:font typeface="Calibri" panose="020F0502020204030204" pitchFamily="34" charset="0"/>
      <p:regular r:id="rId50"/>
      <p:bold r:id="rId51"/>
      <p:italic r:id="rId52"/>
      <p:boldItalic r:id="rId53"/>
    </p:embeddedFont>
    <p:embeddedFont>
      <p:font typeface="Montserrat Bold" panose="020B0604020202020204" charset="0"/>
      <p:regular r:id="rId54"/>
    </p:embeddedFont>
    <p:embeddedFont>
      <p:font typeface="Asap Bold Italics" panose="020B0604020202020204" charset="0"/>
      <p:regular r:id="rId55"/>
    </p:embeddedFont>
    <p:embeddedFont>
      <p:font typeface="Carelia" panose="020B0604020202020204" charset="0"/>
      <p:regular r:id="rId56"/>
    </p:embeddedFont>
    <p:embeddedFont>
      <p:font typeface="Arimo Bold" panose="020B0604020202020204" charset="0"/>
      <p:regular r:id="rId57"/>
    </p:embeddedFont>
    <p:embeddedFont>
      <p:font typeface="Noto Sans Bold"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5055"/>
    <a:srgbClr val="803D06"/>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69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10-Apr-24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10-Apr-24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10-Apr-24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10-Apr-24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10-Apr-24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10-Apr-24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33.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22.png"/><Relationship Id="rId4" Type="http://schemas.openxmlformats.org/officeDocument/2006/relationships/image" Target="../media/image37.jpeg"/><Relationship Id="rId9" Type="http://schemas.openxmlformats.org/officeDocument/2006/relationships/image" Target="../media/image42.jpe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80.sv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3.sv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20.sv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45.png"/><Relationship Id="rId7" Type="http://schemas.openxmlformats.org/officeDocument/2006/relationships/image" Target="../media/image81.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5.png"/><Relationship Id="rId7" Type="http://schemas.openxmlformats.org/officeDocument/2006/relationships/image" Target="../media/image8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45.png"/><Relationship Id="rId7" Type="http://schemas.openxmlformats.org/officeDocument/2006/relationships/image" Target="../media/image89.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0.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92.svg"/></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99.svg"/></Relationships>
</file>

<file path=ppt/slides/_rels/slide36.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04.svg"/><Relationship Id="rId5" Type="http://schemas.openxmlformats.org/officeDocument/2006/relationships/image" Target="../media/image104.png"/><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3.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7.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image" Target="../media/image107.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17.png"/><Relationship Id="rId2" Type="http://schemas.openxmlformats.org/officeDocument/2006/relationships/image" Target="../media/image12.png"/><Relationship Id="rId16" Type="http://schemas.openxmlformats.org/officeDocument/2006/relationships/image" Target="../media/image19.gif"/><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36.svg"/><Relationship Id="rId1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4.jpeg"/><Relationship Id="rId7" Type="http://schemas.openxmlformats.org/officeDocument/2006/relationships/image" Target="../media/image112.png"/><Relationship Id="rId12" Type="http://schemas.openxmlformats.org/officeDocument/2006/relationships/image" Target="../media/image116.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5.jpeg"/><Relationship Id="rId5" Type="http://schemas.openxmlformats.org/officeDocument/2006/relationships/image" Target="../media/image5.jpeg"/><Relationship Id="rId10" Type="http://schemas.openxmlformats.org/officeDocument/2006/relationships/image" Target="../media/image114.jpeg"/><Relationship Id="rId4" Type="http://schemas.openxmlformats.org/officeDocument/2006/relationships/image" Target="../media/image3.png"/><Relationship Id="rId9"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2.png"/><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jpeg"/></Relationships>
</file>

<file path=ppt/slides/_rels/slide4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2.jpeg"/><Relationship Id="rId7" Type="http://schemas.openxmlformats.org/officeDocument/2006/relationships/image" Target="../media/image1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3.jpeg"/><Relationship Id="rId5" Type="http://schemas.openxmlformats.org/officeDocument/2006/relationships/image" Target="../media/image113.png"/><Relationship Id="rId4" Type="http://schemas.openxmlformats.org/officeDocument/2006/relationships/image" Target="../media/image122.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24.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20.jp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7.gif"/><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2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275401">
            <a:off x="3222365" y="963515"/>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2183834">
            <a:off x="2786027" y="2157359"/>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10101156">
            <a:off x="10789186" y="1079477"/>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12" name="Freeform 12"/>
          <p:cNvSpPr/>
          <p:nvPr/>
        </p:nvSpPr>
        <p:spPr>
          <a:xfrm>
            <a:off x="1523043" y="1435689"/>
            <a:ext cx="15409330" cy="7794293"/>
          </a:xfrm>
          <a:custGeom>
            <a:avLst/>
            <a:gdLst/>
            <a:ahLst/>
            <a:cxnLst/>
            <a:rect l="l" t="t" r="r" b="b"/>
            <a:pathLst>
              <a:path w="15409330" h="7794293">
                <a:moveTo>
                  <a:pt x="0" y="0"/>
                </a:moveTo>
                <a:lnTo>
                  <a:pt x="15409330" y="0"/>
                </a:lnTo>
                <a:lnTo>
                  <a:pt x="15409330" y="7794293"/>
                </a:lnTo>
                <a:lnTo>
                  <a:pt x="0" y="7794293"/>
                </a:lnTo>
                <a:lnTo>
                  <a:pt x="0" y="0"/>
                </a:lnTo>
                <a:close/>
              </a:path>
            </a:pathLst>
          </a:custGeom>
          <a:blipFill>
            <a:blip r:embed="rId8"/>
            <a:stretch>
              <a:fillRect t="-13527" b="-13527"/>
            </a:stretch>
          </a:blipFill>
        </p:spPr>
      </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9"/>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0"/>
            <a:stretch>
              <a:fillRect/>
            </a:stretch>
          </a:blipFill>
        </p:spPr>
      </p:sp>
      <p:sp>
        <p:nvSpPr>
          <p:cNvPr id="15" name="Freeform 15"/>
          <p:cNvSpPr/>
          <p:nvPr/>
        </p:nvSpPr>
        <p:spPr>
          <a:xfrm rot="-6273966">
            <a:off x="15633257" y="879567"/>
            <a:ext cx="5117166" cy="1272895"/>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9"/>
            <a:stretch>
              <a:fillRect/>
            </a:stretch>
          </a:blipFill>
        </p:spPr>
      </p:sp>
      <p:sp>
        <p:nvSpPr>
          <p:cNvPr id="16" name="Freeform 16"/>
          <p:cNvSpPr/>
          <p:nvPr/>
        </p:nvSpPr>
        <p:spPr>
          <a:xfrm rot="27259">
            <a:off x="8362120" y="1032222"/>
            <a:ext cx="891928" cy="908972"/>
          </a:xfrm>
          <a:custGeom>
            <a:avLst/>
            <a:gdLst/>
            <a:ahLst/>
            <a:cxnLst/>
            <a:rect l="l" t="t" r="r" b="b"/>
            <a:pathLst>
              <a:path w="891928" h="908972">
                <a:moveTo>
                  <a:pt x="0" y="0"/>
                </a:moveTo>
                <a:lnTo>
                  <a:pt x="891929" y="0"/>
                </a:lnTo>
                <a:lnTo>
                  <a:pt x="891929" y="908972"/>
                </a:lnTo>
                <a:lnTo>
                  <a:pt x="0" y="908972"/>
                </a:lnTo>
                <a:lnTo>
                  <a:pt x="0" y="0"/>
                </a:lnTo>
                <a:close/>
              </a:path>
            </a:pathLst>
          </a:custGeom>
          <a:blipFill>
            <a:blip r:embed="rId11"/>
            <a:stretch>
              <a:fillRect/>
            </a:stretch>
          </a:blipFill>
        </p:spPr>
      </p:sp>
      <p:sp>
        <p:nvSpPr>
          <p:cNvPr id="17" name="TextBox 17"/>
          <p:cNvSpPr txBox="1"/>
          <p:nvPr/>
        </p:nvSpPr>
        <p:spPr>
          <a:xfrm>
            <a:off x="2385143" y="3633549"/>
            <a:ext cx="13744990" cy="3026470"/>
          </a:xfrm>
          <a:prstGeom prst="rect">
            <a:avLst/>
          </a:prstGeom>
        </p:spPr>
        <p:txBody>
          <a:bodyPr lIns="0" tIns="0" rIns="0" bIns="0" rtlCol="0" anchor="t">
            <a:spAutoFit/>
          </a:bodyPr>
          <a:lstStyle/>
          <a:p>
            <a:pPr algn="ctr">
              <a:lnSpc>
                <a:spcPts val="11771"/>
              </a:lnSpc>
            </a:pPr>
            <a:r>
              <a:rPr lang="en-US" sz="10799" dirty="0" smtClean="0">
                <a:solidFill>
                  <a:srgbClr val="605048"/>
                </a:solidFill>
                <a:latin typeface="Asap Bold"/>
              </a:rPr>
              <a:t>LUẬT HÔN NHÂN VÀ GIA ĐÌNH</a:t>
            </a:r>
            <a:endParaRPr lang="en-US" sz="10799" dirty="0">
              <a:solidFill>
                <a:srgbClr val="605048"/>
              </a:solidFill>
              <a:latin typeface="Asap Bold"/>
            </a:endParaRPr>
          </a:p>
        </p:txBody>
      </p:sp>
      <p:sp>
        <p:nvSpPr>
          <p:cNvPr id="18" name="TextBox 18"/>
          <p:cNvSpPr txBox="1"/>
          <p:nvPr/>
        </p:nvSpPr>
        <p:spPr>
          <a:xfrm>
            <a:off x="6649125" y="7494248"/>
            <a:ext cx="5217027" cy="572977"/>
          </a:xfrm>
          <a:prstGeom prst="rect">
            <a:avLst/>
          </a:prstGeom>
        </p:spPr>
        <p:txBody>
          <a:bodyPr lIns="0" tIns="0" rIns="0" bIns="0" rtlCol="0" anchor="t">
            <a:spAutoFit/>
          </a:bodyPr>
          <a:lstStyle/>
          <a:p>
            <a:pPr algn="ctr">
              <a:lnSpc>
                <a:spcPts val="4256"/>
              </a:lnSpc>
            </a:pPr>
            <a:r>
              <a:rPr lang="en-US" sz="5600" spc="151" dirty="0">
                <a:solidFill>
                  <a:srgbClr val="605048"/>
                </a:solidFill>
                <a:latin typeface="Asap Bold"/>
              </a:rPr>
              <a:t>NHÓM </a:t>
            </a:r>
            <a:r>
              <a:rPr lang="en-US" sz="5600" spc="151" dirty="0" smtClean="0">
                <a:solidFill>
                  <a:srgbClr val="605048"/>
                </a:solidFill>
                <a:latin typeface="Asap Bold"/>
              </a:rPr>
              <a:t>6</a:t>
            </a:r>
            <a:endParaRPr lang="en-US" sz="5600" spc="151" dirty="0">
              <a:solidFill>
                <a:srgbClr val="605048"/>
              </a:solidFill>
              <a:latin typeface="Asap Bold"/>
            </a:endParaRPr>
          </a:p>
        </p:txBody>
      </p:sp>
      <p:sp>
        <p:nvSpPr>
          <p:cNvPr id="19" name="TextBox 19"/>
          <p:cNvSpPr txBox="1"/>
          <p:nvPr/>
        </p:nvSpPr>
        <p:spPr>
          <a:xfrm>
            <a:off x="5069304" y="2549095"/>
            <a:ext cx="8376668" cy="617728"/>
          </a:xfrm>
          <a:prstGeom prst="rect">
            <a:avLst/>
          </a:prstGeom>
        </p:spPr>
        <p:txBody>
          <a:bodyPr lIns="0" tIns="0" rIns="0" bIns="0" rtlCol="0" anchor="t">
            <a:spAutoFit/>
          </a:bodyPr>
          <a:lstStyle/>
          <a:p>
            <a:pPr algn="ctr">
              <a:lnSpc>
                <a:spcPts val="4256"/>
              </a:lnSpc>
            </a:pPr>
            <a:r>
              <a:rPr lang="en-US" sz="5600" spc="151">
                <a:solidFill>
                  <a:srgbClr val="B79261"/>
                </a:solidFill>
                <a:latin typeface="Asap Bold"/>
              </a:rPr>
              <a:t>BÀI THUYẾT TRÌNH</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9259" b="-9259"/>
            </a:stretch>
          </a:blipFill>
        </p:spPr>
      </p:sp>
      <p:grpSp>
        <p:nvGrpSpPr>
          <p:cNvPr id="3" name="Group 3"/>
          <p:cNvGrpSpPr/>
          <p:nvPr/>
        </p:nvGrpSpPr>
        <p:grpSpPr>
          <a:xfrm>
            <a:off x="598776" y="395513"/>
            <a:ext cx="1971675" cy="1996219"/>
            <a:chOff x="0" y="0"/>
            <a:chExt cx="2628900" cy="2661625"/>
          </a:xfrm>
        </p:grpSpPr>
        <p:grpSp>
          <p:nvGrpSpPr>
            <p:cNvPr id="4" name="Group 4"/>
            <p:cNvGrpSpPr/>
            <p:nvPr/>
          </p:nvGrpSpPr>
          <p:grpSpPr>
            <a:xfrm>
              <a:off x="0" y="0"/>
              <a:ext cx="2628900" cy="262890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7" name="TextBox 7"/>
            <p:cNvSpPr txBox="1"/>
            <p:nvPr/>
          </p:nvSpPr>
          <p:spPr>
            <a:xfrm>
              <a:off x="759764" y="302005"/>
              <a:ext cx="966737" cy="2359620"/>
            </a:xfrm>
            <a:prstGeom prst="rect">
              <a:avLst/>
            </a:prstGeom>
          </p:spPr>
          <p:txBody>
            <a:bodyPr lIns="0" tIns="0" rIns="0" bIns="0" rtlCol="0" anchor="t">
              <a:spAutoFit/>
            </a:bodyPr>
            <a:lstStyle/>
            <a:p>
              <a:pPr algn="r">
                <a:lnSpc>
                  <a:spcPts val="13788"/>
                </a:lnSpc>
              </a:pPr>
              <a:r>
                <a:rPr lang="en-US" sz="9848" dirty="0">
                  <a:solidFill>
                    <a:srgbClr val="605048"/>
                  </a:solidFill>
                  <a:latin typeface="Carelia"/>
                </a:rPr>
                <a:t>1</a:t>
              </a:r>
            </a:p>
          </p:txBody>
        </p:sp>
      </p:grpSp>
      <p:grpSp>
        <p:nvGrpSpPr>
          <p:cNvPr id="8" name="Group 8"/>
          <p:cNvGrpSpPr/>
          <p:nvPr/>
        </p:nvGrpSpPr>
        <p:grpSpPr>
          <a:xfrm>
            <a:off x="1321690" y="2911025"/>
            <a:ext cx="15531866" cy="1689273"/>
            <a:chOff x="0" y="0"/>
            <a:chExt cx="4090697" cy="444911"/>
          </a:xfrm>
        </p:grpSpPr>
        <p:sp>
          <p:nvSpPr>
            <p:cNvPr id="9" name="Freeform 9"/>
            <p:cNvSpPr/>
            <p:nvPr/>
          </p:nvSpPr>
          <p:spPr>
            <a:xfrm>
              <a:off x="0" y="0"/>
              <a:ext cx="4090697" cy="444911"/>
            </a:xfrm>
            <a:custGeom>
              <a:avLst/>
              <a:gdLst/>
              <a:ahLst/>
              <a:cxnLst/>
              <a:rect l="l" t="t" r="r" b="b"/>
              <a:pathLst>
                <a:path w="4090697" h="444911">
                  <a:moveTo>
                    <a:pt x="0" y="0"/>
                  </a:moveTo>
                  <a:lnTo>
                    <a:pt x="3887497" y="0"/>
                  </a:lnTo>
                  <a:lnTo>
                    <a:pt x="4090697" y="222456"/>
                  </a:lnTo>
                  <a:lnTo>
                    <a:pt x="3887497" y="444911"/>
                  </a:lnTo>
                  <a:lnTo>
                    <a:pt x="0" y="444911"/>
                  </a:lnTo>
                  <a:lnTo>
                    <a:pt x="203200" y="222456"/>
                  </a:lnTo>
                  <a:lnTo>
                    <a:pt x="0" y="0"/>
                  </a:lnTo>
                  <a:close/>
                </a:path>
              </a:pathLst>
            </a:custGeom>
            <a:solidFill>
              <a:srgbClr val="B79261"/>
            </a:solidFill>
          </p:spPr>
        </p:sp>
        <p:sp>
          <p:nvSpPr>
            <p:cNvPr id="10" name="TextBox 10"/>
            <p:cNvSpPr txBox="1"/>
            <p:nvPr/>
          </p:nvSpPr>
          <p:spPr>
            <a:xfrm>
              <a:off x="177800" y="-47625"/>
              <a:ext cx="3836697" cy="492536"/>
            </a:xfrm>
            <a:prstGeom prst="rect">
              <a:avLst/>
            </a:prstGeom>
          </p:spPr>
          <p:txBody>
            <a:bodyPr lIns="50800" tIns="50800" rIns="50800" bIns="50800" rtlCol="0" anchor="ctr"/>
            <a:lstStyle/>
            <a:p>
              <a:pPr algn="ctr">
                <a:lnSpc>
                  <a:spcPts val="3598"/>
                </a:lnSpc>
              </a:pPr>
              <a:endParaRPr/>
            </a:p>
          </p:txBody>
        </p:sp>
      </p:grpSp>
      <p:grpSp>
        <p:nvGrpSpPr>
          <p:cNvPr id="11" name="Group 11"/>
          <p:cNvGrpSpPr/>
          <p:nvPr/>
        </p:nvGrpSpPr>
        <p:grpSpPr>
          <a:xfrm>
            <a:off x="1321690" y="5063934"/>
            <a:ext cx="15632446" cy="1698914"/>
            <a:chOff x="0" y="0"/>
            <a:chExt cx="4117187" cy="447451"/>
          </a:xfrm>
        </p:grpSpPr>
        <p:sp>
          <p:nvSpPr>
            <p:cNvPr id="12" name="Freeform 12"/>
            <p:cNvSpPr/>
            <p:nvPr/>
          </p:nvSpPr>
          <p:spPr>
            <a:xfrm>
              <a:off x="0" y="0"/>
              <a:ext cx="4117187" cy="447450"/>
            </a:xfrm>
            <a:custGeom>
              <a:avLst/>
              <a:gdLst/>
              <a:ahLst/>
              <a:cxnLst/>
              <a:rect l="l" t="t" r="r" b="b"/>
              <a:pathLst>
                <a:path w="4117187" h="447450">
                  <a:moveTo>
                    <a:pt x="0" y="0"/>
                  </a:moveTo>
                  <a:lnTo>
                    <a:pt x="3913987" y="0"/>
                  </a:lnTo>
                  <a:lnTo>
                    <a:pt x="4117187" y="223725"/>
                  </a:lnTo>
                  <a:lnTo>
                    <a:pt x="3913987" y="447450"/>
                  </a:lnTo>
                  <a:lnTo>
                    <a:pt x="0" y="447450"/>
                  </a:lnTo>
                  <a:lnTo>
                    <a:pt x="203200" y="223725"/>
                  </a:lnTo>
                  <a:lnTo>
                    <a:pt x="0" y="0"/>
                  </a:lnTo>
                  <a:close/>
                </a:path>
              </a:pathLst>
            </a:custGeom>
            <a:solidFill>
              <a:srgbClr val="91B761"/>
            </a:solidFill>
          </p:spPr>
        </p:sp>
        <p:sp>
          <p:nvSpPr>
            <p:cNvPr id="13" name="TextBox 13"/>
            <p:cNvSpPr txBox="1"/>
            <p:nvPr/>
          </p:nvSpPr>
          <p:spPr>
            <a:xfrm>
              <a:off x="177800" y="-47625"/>
              <a:ext cx="3863187" cy="495076"/>
            </a:xfrm>
            <a:prstGeom prst="rect">
              <a:avLst/>
            </a:prstGeom>
          </p:spPr>
          <p:txBody>
            <a:bodyPr lIns="50800" tIns="50800" rIns="50800" bIns="50800" rtlCol="0" anchor="ctr"/>
            <a:lstStyle/>
            <a:p>
              <a:pPr algn="ctr">
                <a:lnSpc>
                  <a:spcPts val="3598"/>
                </a:lnSpc>
              </a:pPr>
              <a:endParaRPr/>
            </a:p>
          </p:txBody>
        </p:sp>
      </p:grpSp>
      <p:grpSp>
        <p:nvGrpSpPr>
          <p:cNvPr id="14" name="Group 14"/>
          <p:cNvGrpSpPr/>
          <p:nvPr/>
        </p:nvGrpSpPr>
        <p:grpSpPr>
          <a:xfrm>
            <a:off x="1321690" y="7153910"/>
            <a:ext cx="15937610" cy="1850136"/>
            <a:chOff x="0" y="0"/>
            <a:chExt cx="4197560" cy="487279"/>
          </a:xfrm>
        </p:grpSpPr>
        <p:sp>
          <p:nvSpPr>
            <p:cNvPr id="15" name="Freeform 15"/>
            <p:cNvSpPr/>
            <p:nvPr/>
          </p:nvSpPr>
          <p:spPr>
            <a:xfrm>
              <a:off x="0" y="0"/>
              <a:ext cx="4197560" cy="487279"/>
            </a:xfrm>
            <a:custGeom>
              <a:avLst/>
              <a:gdLst/>
              <a:ahLst/>
              <a:cxnLst/>
              <a:rect l="l" t="t" r="r" b="b"/>
              <a:pathLst>
                <a:path w="4197560" h="487279">
                  <a:moveTo>
                    <a:pt x="0" y="0"/>
                  </a:moveTo>
                  <a:lnTo>
                    <a:pt x="3994360" y="0"/>
                  </a:lnTo>
                  <a:lnTo>
                    <a:pt x="4197560" y="243639"/>
                  </a:lnTo>
                  <a:lnTo>
                    <a:pt x="3994360" y="487279"/>
                  </a:lnTo>
                  <a:lnTo>
                    <a:pt x="0" y="487279"/>
                  </a:lnTo>
                  <a:lnTo>
                    <a:pt x="203200" y="243639"/>
                  </a:lnTo>
                  <a:lnTo>
                    <a:pt x="0" y="0"/>
                  </a:lnTo>
                  <a:close/>
                </a:path>
              </a:pathLst>
            </a:custGeom>
            <a:solidFill>
              <a:srgbClr val="B77361"/>
            </a:solidFill>
          </p:spPr>
        </p:sp>
        <p:sp>
          <p:nvSpPr>
            <p:cNvPr id="16" name="TextBox 16"/>
            <p:cNvSpPr txBox="1"/>
            <p:nvPr/>
          </p:nvSpPr>
          <p:spPr>
            <a:xfrm>
              <a:off x="177800" y="-47625"/>
              <a:ext cx="3943560" cy="534904"/>
            </a:xfrm>
            <a:prstGeom prst="rect">
              <a:avLst/>
            </a:prstGeom>
          </p:spPr>
          <p:txBody>
            <a:bodyPr lIns="50800" tIns="50800" rIns="50800" bIns="50800" rtlCol="0" anchor="ctr"/>
            <a:lstStyle/>
            <a:p>
              <a:pPr algn="ctr">
                <a:lnSpc>
                  <a:spcPts val="3598"/>
                </a:lnSpc>
              </a:pPr>
              <a:endParaRPr/>
            </a:p>
          </p:txBody>
        </p:sp>
      </p:grpSp>
      <p:sp>
        <p:nvSpPr>
          <p:cNvPr id="17" name="Freeform 17"/>
          <p:cNvSpPr/>
          <p:nvPr/>
        </p:nvSpPr>
        <p:spPr>
          <a:xfrm>
            <a:off x="0" y="5724986"/>
            <a:ext cx="3062252" cy="4562014"/>
          </a:xfrm>
          <a:custGeom>
            <a:avLst/>
            <a:gdLst/>
            <a:ahLst/>
            <a:cxnLst/>
            <a:rect l="l" t="t" r="r" b="b"/>
            <a:pathLst>
              <a:path w="3062252" h="4562014">
                <a:moveTo>
                  <a:pt x="0" y="0"/>
                </a:moveTo>
                <a:lnTo>
                  <a:pt x="3062252" y="0"/>
                </a:lnTo>
                <a:lnTo>
                  <a:pt x="3062252" y="4562014"/>
                </a:lnTo>
                <a:lnTo>
                  <a:pt x="0" y="456201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8" name="Freeform 18"/>
          <p:cNvSpPr/>
          <p:nvPr/>
        </p:nvSpPr>
        <p:spPr>
          <a:xfrm>
            <a:off x="14738985" y="54708"/>
            <a:ext cx="3549015" cy="4114800"/>
          </a:xfrm>
          <a:custGeom>
            <a:avLst/>
            <a:gdLst/>
            <a:ahLst/>
            <a:cxnLst/>
            <a:rect l="l" t="t" r="r" b="b"/>
            <a:pathLst>
              <a:path w="3549015" h="4114800">
                <a:moveTo>
                  <a:pt x="0" y="0"/>
                </a:moveTo>
                <a:lnTo>
                  <a:pt x="3549015" y="0"/>
                </a:lnTo>
                <a:lnTo>
                  <a:pt x="3549015"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9" name="TextBox 19"/>
          <p:cNvSpPr txBox="1"/>
          <p:nvPr/>
        </p:nvSpPr>
        <p:spPr>
          <a:xfrm>
            <a:off x="2955429" y="486222"/>
            <a:ext cx="12172389" cy="1846659"/>
          </a:xfrm>
          <a:prstGeom prst="rect">
            <a:avLst/>
          </a:prstGeom>
        </p:spPr>
        <p:txBody>
          <a:bodyPr wrap="square" lIns="0" tIns="0" rIns="0" bIns="0" rtlCol="0" anchor="t">
            <a:spAutoFit/>
          </a:bodyPr>
          <a:lstStyle/>
          <a:p>
            <a:pPr algn="ctr"/>
            <a:r>
              <a:rPr lang="en-US" sz="6000" dirty="0" smtClean="0">
                <a:solidFill>
                  <a:srgbClr val="000000"/>
                </a:solidFill>
                <a:latin typeface="Asap Bold"/>
              </a:rPr>
              <a:t>ĐỐI TƯỢNG ĐIỀU CHỈNH CỦA LUẬT HÔN NHÂN VÀ GIA ĐÌNH</a:t>
            </a:r>
            <a:endParaRPr lang="en-US" sz="6000" dirty="0">
              <a:solidFill>
                <a:srgbClr val="000000"/>
              </a:solidFill>
              <a:latin typeface="Asap Bold"/>
            </a:endParaRPr>
          </a:p>
        </p:txBody>
      </p:sp>
      <p:sp>
        <p:nvSpPr>
          <p:cNvPr id="20" name="TextBox 20"/>
          <p:cNvSpPr txBox="1"/>
          <p:nvPr/>
        </p:nvSpPr>
        <p:spPr>
          <a:xfrm>
            <a:off x="4729456" y="3217181"/>
            <a:ext cx="8829089" cy="962660"/>
          </a:xfrm>
          <a:prstGeom prst="rect">
            <a:avLst/>
          </a:prstGeom>
        </p:spPr>
        <p:txBody>
          <a:bodyPr lIns="0" tIns="0" rIns="0" bIns="0" rtlCol="0" anchor="t">
            <a:spAutoFit/>
          </a:bodyPr>
          <a:lstStyle/>
          <a:p>
            <a:pPr algn="ctr">
              <a:lnSpc>
                <a:spcPts val="7840"/>
              </a:lnSpc>
              <a:spcBef>
                <a:spcPct val="0"/>
              </a:spcBef>
            </a:pPr>
            <a:r>
              <a:rPr lang="en-US" sz="5600" dirty="0" err="1">
                <a:solidFill>
                  <a:srgbClr val="000000"/>
                </a:solidFill>
                <a:latin typeface="Asap Bold"/>
              </a:rPr>
              <a:t>Khái</a:t>
            </a:r>
            <a:r>
              <a:rPr lang="en-US" sz="5600" dirty="0">
                <a:solidFill>
                  <a:srgbClr val="000000"/>
                </a:solidFill>
                <a:latin typeface="Asap Bold"/>
              </a:rPr>
              <a:t> </a:t>
            </a:r>
            <a:r>
              <a:rPr lang="en-US" sz="5600" dirty="0" err="1">
                <a:solidFill>
                  <a:srgbClr val="000000"/>
                </a:solidFill>
                <a:latin typeface="Asap Bold"/>
              </a:rPr>
              <a:t>niệm</a:t>
            </a:r>
            <a:r>
              <a:rPr lang="en-US" sz="5600" dirty="0">
                <a:solidFill>
                  <a:srgbClr val="000000"/>
                </a:solidFill>
                <a:latin typeface="Asap Bold"/>
              </a:rPr>
              <a:t> </a:t>
            </a:r>
            <a:r>
              <a:rPr lang="en-US" sz="5600" dirty="0" err="1">
                <a:solidFill>
                  <a:srgbClr val="000000"/>
                </a:solidFill>
                <a:latin typeface="Asap Bold"/>
              </a:rPr>
              <a:t>lợi</a:t>
            </a:r>
            <a:r>
              <a:rPr lang="en-US" sz="5600" dirty="0">
                <a:solidFill>
                  <a:srgbClr val="000000"/>
                </a:solidFill>
                <a:latin typeface="Asap Bold"/>
              </a:rPr>
              <a:t> </a:t>
            </a:r>
            <a:r>
              <a:rPr lang="en-US" sz="5600" dirty="0" err="1">
                <a:solidFill>
                  <a:srgbClr val="000000"/>
                </a:solidFill>
                <a:latin typeface="Asap Bold"/>
              </a:rPr>
              <a:t>ích</a:t>
            </a:r>
            <a:r>
              <a:rPr lang="en-US" sz="5600" dirty="0">
                <a:solidFill>
                  <a:srgbClr val="000000"/>
                </a:solidFill>
                <a:latin typeface="Asap Bold"/>
              </a:rPr>
              <a:t> </a:t>
            </a:r>
            <a:r>
              <a:rPr lang="en-US" sz="5600" dirty="0" err="1">
                <a:solidFill>
                  <a:srgbClr val="000000"/>
                </a:solidFill>
                <a:latin typeface="Asap Bold"/>
              </a:rPr>
              <a:t>kinh</a:t>
            </a:r>
            <a:r>
              <a:rPr lang="en-US" sz="5600" dirty="0">
                <a:solidFill>
                  <a:srgbClr val="000000"/>
                </a:solidFill>
                <a:latin typeface="Asap Bold"/>
              </a:rPr>
              <a:t> </a:t>
            </a:r>
            <a:r>
              <a:rPr lang="en-US" sz="5600" dirty="0" err="1">
                <a:solidFill>
                  <a:srgbClr val="000000"/>
                </a:solidFill>
                <a:latin typeface="Asap Bold"/>
              </a:rPr>
              <a:t>tế</a:t>
            </a:r>
            <a:endParaRPr lang="en-US" sz="5600" dirty="0">
              <a:solidFill>
                <a:srgbClr val="000000"/>
              </a:solidFill>
              <a:latin typeface="Asap Bold"/>
            </a:endParaRPr>
          </a:p>
        </p:txBody>
      </p:sp>
      <p:sp>
        <p:nvSpPr>
          <p:cNvPr id="21" name="TextBox 21"/>
          <p:cNvSpPr txBox="1"/>
          <p:nvPr/>
        </p:nvSpPr>
        <p:spPr>
          <a:xfrm>
            <a:off x="1983398" y="5374911"/>
            <a:ext cx="14321204" cy="962660"/>
          </a:xfrm>
          <a:prstGeom prst="rect">
            <a:avLst/>
          </a:prstGeom>
        </p:spPr>
        <p:txBody>
          <a:bodyPr lIns="0" tIns="0" rIns="0" bIns="0" rtlCol="0" anchor="t">
            <a:spAutoFit/>
          </a:bodyPr>
          <a:lstStyle/>
          <a:p>
            <a:pPr algn="ctr">
              <a:lnSpc>
                <a:spcPts val="7840"/>
              </a:lnSpc>
              <a:spcBef>
                <a:spcPct val="0"/>
              </a:spcBef>
            </a:pPr>
            <a:r>
              <a:rPr lang="en-US" sz="5600">
                <a:solidFill>
                  <a:srgbClr val="000000"/>
                </a:solidFill>
                <a:latin typeface="Asap Bold"/>
              </a:rPr>
              <a:t>Bản chất và biểu hiện của lợi ích kinh tế</a:t>
            </a:r>
          </a:p>
        </p:txBody>
      </p:sp>
      <p:sp>
        <p:nvSpPr>
          <p:cNvPr id="22" name="TextBox 22"/>
          <p:cNvSpPr txBox="1"/>
          <p:nvPr/>
        </p:nvSpPr>
        <p:spPr>
          <a:xfrm>
            <a:off x="2164707" y="7362923"/>
            <a:ext cx="14688849" cy="1552194"/>
          </a:xfrm>
          <a:prstGeom prst="rect">
            <a:avLst/>
          </a:prstGeom>
        </p:spPr>
        <p:txBody>
          <a:bodyPr lIns="0" tIns="0" rIns="0" bIns="0" rtlCol="0" anchor="t">
            <a:spAutoFit/>
          </a:bodyPr>
          <a:lstStyle/>
          <a:p>
            <a:pPr algn="ctr">
              <a:lnSpc>
                <a:spcPts val="6048"/>
              </a:lnSpc>
            </a:pPr>
            <a:r>
              <a:rPr lang="en-US" sz="5600">
                <a:solidFill>
                  <a:srgbClr val="000000"/>
                </a:solidFill>
                <a:latin typeface="Asap Bold"/>
              </a:rPr>
              <a:t>Vai trò của lợi ích kinh tế đối với các chủ thể kinh tế - xã hội</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1143000" y="435715"/>
            <a:ext cx="9611591" cy="1177773"/>
          </a:xfrm>
          <a:custGeom>
            <a:avLst/>
            <a:gdLst/>
            <a:ahLst/>
            <a:cxnLst/>
            <a:rect l="l" t="t" r="r" b="b"/>
            <a:pathLst>
              <a:path w="9611591" h="1177773">
                <a:moveTo>
                  <a:pt x="0" y="0"/>
                </a:moveTo>
                <a:lnTo>
                  <a:pt x="9611591" y="0"/>
                </a:lnTo>
                <a:lnTo>
                  <a:pt x="9611591" y="1177773"/>
                </a:lnTo>
                <a:lnTo>
                  <a:pt x="0" y="1177773"/>
                </a:lnTo>
                <a:lnTo>
                  <a:pt x="0" y="0"/>
                </a:lnTo>
                <a:close/>
              </a:path>
            </a:pathLst>
          </a:custGeom>
          <a:blipFill>
            <a:blip r:embed="rId2"/>
            <a:stretch>
              <a:fillRect t="-11206" b="-11206"/>
            </a:stretch>
          </a:blipFill>
        </p:spPr>
      </p:sp>
      <p:grpSp>
        <p:nvGrpSpPr>
          <p:cNvPr id="3" name="Group 3"/>
          <p:cNvGrpSpPr/>
          <p:nvPr/>
        </p:nvGrpSpPr>
        <p:grpSpPr>
          <a:xfrm>
            <a:off x="3245768" y="2683986"/>
            <a:ext cx="11398827" cy="3086100"/>
            <a:chOff x="0" y="0"/>
            <a:chExt cx="3002160" cy="812800"/>
          </a:xfrm>
        </p:grpSpPr>
        <p:sp>
          <p:nvSpPr>
            <p:cNvPr id="4" name="Freeform 4"/>
            <p:cNvSpPr/>
            <p:nvPr/>
          </p:nvSpPr>
          <p:spPr>
            <a:xfrm>
              <a:off x="0" y="0"/>
              <a:ext cx="3002160" cy="812800"/>
            </a:xfrm>
            <a:custGeom>
              <a:avLst/>
              <a:gdLst/>
              <a:ahLst/>
              <a:cxnLst/>
              <a:rect l="l" t="t" r="r" b="b"/>
              <a:pathLst>
                <a:path w="3002160" h="812800">
                  <a:moveTo>
                    <a:pt x="34638" y="0"/>
                  </a:moveTo>
                  <a:lnTo>
                    <a:pt x="2967522" y="0"/>
                  </a:lnTo>
                  <a:cubicBezTo>
                    <a:pt x="2986652" y="0"/>
                    <a:pt x="3002160" y="15508"/>
                    <a:pt x="3002160" y="34638"/>
                  </a:cubicBezTo>
                  <a:lnTo>
                    <a:pt x="3002160" y="778162"/>
                  </a:lnTo>
                  <a:cubicBezTo>
                    <a:pt x="3002160" y="797292"/>
                    <a:pt x="2986652" y="812800"/>
                    <a:pt x="2967522" y="812800"/>
                  </a:cubicBezTo>
                  <a:lnTo>
                    <a:pt x="34638" y="812800"/>
                  </a:lnTo>
                  <a:cubicBezTo>
                    <a:pt x="15508" y="812800"/>
                    <a:pt x="0" y="797292"/>
                    <a:pt x="0" y="778162"/>
                  </a:cubicBezTo>
                  <a:lnTo>
                    <a:pt x="0" y="34638"/>
                  </a:lnTo>
                  <a:cubicBezTo>
                    <a:pt x="0" y="15508"/>
                    <a:pt x="15508" y="0"/>
                    <a:pt x="34638" y="0"/>
                  </a:cubicBezTo>
                  <a:close/>
                </a:path>
              </a:pathLst>
            </a:custGeom>
            <a:solidFill>
              <a:srgbClr val="E8D8C9"/>
            </a:solidFill>
            <a:ln w="114300" cap="rnd">
              <a:solidFill>
                <a:srgbClr val="000000"/>
              </a:solidFill>
              <a:prstDash val="solid"/>
              <a:round/>
            </a:ln>
          </p:spPr>
        </p:sp>
        <p:sp>
          <p:nvSpPr>
            <p:cNvPr id="5" name="TextBox 5"/>
            <p:cNvSpPr txBox="1"/>
            <p:nvPr/>
          </p:nvSpPr>
          <p:spPr>
            <a:xfrm>
              <a:off x="0" y="-47625"/>
              <a:ext cx="3002160" cy="860425"/>
            </a:xfrm>
            <a:prstGeom prst="rect">
              <a:avLst/>
            </a:prstGeom>
          </p:spPr>
          <p:txBody>
            <a:bodyPr lIns="50800" tIns="50800" rIns="50800" bIns="50800" rtlCol="0" anchor="ctr"/>
            <a:lstStyle/>
            <a:p>
              <a:pPr algn="ctr">
                <a:lnSpc>
                  <a:spcPts val="3598"/>
                </a:lnSpc>
              </a:pPr>
              <a:endParaRPr/>
            </a:p>
          </p:txBody>
        </p:sp>
      </p:grpSp>
      <p:sp>
        <p:nvSpPr>
          <p:cNvPr id="6" name="Freeform 6"/>
          <p:cNvSpPr/>
          <p:nvPr/>
        </p:nvSpPr>
        <p:spPr>
          <a:xfrm>
            <a:off x="-235914" y="4435485"/>
            <a:ext cx="8394790" cy="6299729"/>
          </a:xfrm>
          <a:custGeom>
            <a:avLst/>
            <a:gdLst/>
            <a:ahLst/>
            <a:cxnLst/>
            <a:rect l="l" t="t" r="r" b="b"/>
            <a:pathLst>
              <a:path w="8394790" h="6299729">
                <a:moveTo>
                  <a:pt x="0" y="0"/>
                </a:moveTo>
                <a:lnTo>
                  <a:pt x="8394790" y="0"/>
                </a:lnTo>
                <a:lnTo>
                  <a:pt x="8394790" y="6299730"/>
                </a:lnTo>
                <a:lnTo>
                  <a:pt x="0" y="6299730"/>
                </a:lnTo>
                <a:lnTo>
                  <a:pt x="0" y="0"/>
                </a:lnTo>
                <a:close/>
              </a:path>
            </a:pathLst>
          </a:custGeom>
          <a:blipFill>
            <a:blip r:embed="rId3"/>
            <a:stretch>
              <a:fillRect/>
            </a:stretch>
          </a:blipFill>
        </p:spPr>
      </p:sp>
      <p:grpSp>
        <p:nvGrpSpPr>
          <p:cNvPr id="7" name="Group 7"/>
          <p:cNvGrpSpPr/>
          <p:nvPr/>
        </p:nvGrpSpPr>
        <p:grpSpPr>
          <a:xfrm>
            <a:off x="2170107" y="2057400"/>
            <a:ext cx="2465261" cy="1917123"/>
            <a:chOff x="0" y="0"/>
            <a:chExt cx="649287" cy="504921"/>
          </a:xfrm>
        </p:grpSpPr>
        <p:sp>
          <p:nvSpPr>
            <p:cNvPr id="8" name="Freeform 8"/>
            <p:cNvSpPr/>
            <p:nvPr/>
          </p:nvSpPr>
          <p:spPr>
            <a:xfrm>
              <a:off x="0" y="0"/>
              <a:ext cx="649287" cy="504921"/>
            </a:xfrm>
            <a:custGeom>
              <a:avLst/>
              <a:gdLst/>
              <a:ahLst/>
              <a:cxnLst/>
              <a:rect l="l" t="t" r="r" b="b"/>
              <a:pathLst>
                <a:path w="649287" h="504921">
                  <a:moveTo>
                    <a:pt x="0" y="0"/>
                  </a:moveTo>
                  <a:lnTo>
                    <a:pt x="649287" y="0"/>
                  </a:lnTo>
                  <a:lnTo>
                    <a:pt x="649287" y="504921"/>
                  </a:lnTo>
                  <a:lnTo>
                    <a:pt x="0" y="504921"/>
                  </a:lnTo>
                  <a:close/>
                </a:path>
              </a:pathLst>
            </a:custGeom>
            <a:solidFill>
              <a:srgbClr val="E8D8C9"/>
            </a:solidFill>
          </p:spPr>
        </p:sp>
        <p:sp>
          <p:nvSpPr>
            <p:cNvPr id="9" name="TextBox 9"/>
            <p:cNvSpPr txBox="1"/>
            <p:nvPr/>
          </p:nvSpPr>
          <p:spPr>
            <a:xfrm>
              <a:off x="0" y="-47625"/>
              <a:ext cx="649287" cy="552546"/>
            </a:xfrm>
            <a:prstGeom prst="rect">
              <a:avLst/>
            </a:prstGeom>
          </p:spPr>
          <p:txBody>
            <a:bodyPr lIns="50800" tIns="50800" rIns="50800" bIns="50800" rtlCol="0" anchor="ctr"/>
            <a:lstStyle/>
            <a:p>
              <a:pPr algn="ctr">
                <a:lnSpc>
                  <a:spcPts val="3598"/>
                </a:lnSpc>
              </a:pPr>
              <a:endParaRPr/>
            </a:p>
          </p:txBody>
        </p:sp>
      </p:grpSp>
      <p:sp>
        <p:nvSpPr>
          <p:cNvPr id="10" name="Freeform 10"/>
          <p:cNvSpPr/>
          <p:nvPr/>
        </p:nvSpPr>
        <p:spPr>
          <a:xfrm flipH="1">
            <a:off x="12877560" y="1613488"/>
            <a:ext cx="5410440" cy="8674052"/>
          </a:xfrm>
          <a:custGeom>
            <a:avLst/>
            <a:gdLst/>
            <a:ahLst/>
            <a:cxnLst/>
            <a:rect l="l" t="t" r="r" b="b"/>
            <a:pathLst>
              <a:path w="5410440" h="8674052">
                <a:moveTo>
                  <a:pt x="5410440" y="0"/>
                </a:moveTo>
                <a:lnTo>
                  <a:pt x="0" y="0"/>
                </a:lnTo>
                <a:lnTo>
                  <a:pt x="0" y="8674052"/>
                </a:lnTo>
                <a:lnTo>
                  <a:pt x="5410440" y="8674052"/>
                </a:lnTo>
                <a:lnTo>
                  <a:pt x="5410440" y="0"/>
                </a:lnTo>
                <a:close/>
              </a:path>
            </a:pathLst>
          </a:custGeom>
          <a:blipFill>
            <a:blip r:embed="rId4"/>
            <a:stretch>
              <a:fillRect/>
            </a:stretch>
          </a:blipFill>
        </p:spPr>
      </p:sp>
      <p:sp>
        <p:nvSpPr>
          <p:cNvPr id="11" name="TextBox 11"/>
          <p:cNvSpPr txBox="1"/>
          <p:nvPr/>
        </p:nvSpPr>
        <p:spPr>
          <a:xfrm>
            <a:off x="571095" y="777396"/>
            <a:ext cx="8572905" cy="580136"/>
          </a:xfrm>
          <a:prstGeom prst="rect">
            <a:avLst/>
          </a:prstGeom>
        </p:spPr>
        <p:txBody>
          <a:bodyPr lIns="0" tIns="0" rIns="0" bIns="0" rtlCol="0" anchor="t">
            <a:spAutoFit/>
          </a:bodyPr>
          <a:lstStyle/>
          <a:p>
            <a:pPr>
              <a:lnSpc>
                <a:spcPts val="4311"/>
              </a:lnSpc>
            </a:pPr>
            <a:r>
              <a:rPr lang="en-US" sz="4399">
                <a:solidFill>
                  <a:srgbClr val="FFFFFF"/>
                </a:solidFill>
                <a:latin typeface="Asap Bold"/>
              </a:rPr>
              <a:t>KHÁI NIỆM LỢI ÍCH KINH TẾ</a:t>
            </a:r>
          </a:p>
        </p:txBody>
      </p:sp>
      <p:sp>
        <p:nvSpPr>
          <p:cNvPr id="12" name="TextBox 12"/>
          <p:cNvSpPr txBox="1"/>
          <p:nvPr/>
        </p:nvSpPr>
        <p:spPr>
          <a:xfrm>
            <a:off x="2292586" y="1308688"/>
            <a:ext cx="2342782" cy="2679123"/>
          </a:xfrm>
          <a:prstGeom prst="rect">
            <a:avLst/>
          </a:prstGeom>
        </p:spPr>
        <p:txBody>
          <a:bodyPr lIns="0" tIns="0" rIns="0" bIns="0" rtlCol="0" anchor="t">
            <a:spAutoFit/>
          </a:bodyPr>
          <a:lstStyle/>
          <a:p>
            <a:pPr algn="ctr">
              <a:lnSpc>
                <a:spcPts val="21920"/>
              </a:lnSpc>
            </a:pPr>
            <a:r>
              <a:rPr lang="en-US" sz="15657">
                <a:solidFill>
                  <a:srgbClr val="000000"/>
                </a:solidFill>
                <a:latin typeface="Noto Sans Bold"/>
              </a:rPr>
              <a:t>?</a:t>
            </a:r>
          </a:p>
        </p:txBody>
      </p:sp>
      <p:sp>
        <p:nvSpPr>
          <p:cNvPr id="13" name="TextBox 13"/>
          <p:cNvSpPr txBox="1"/>
          <p:nvPr/>
        </p:nvSpPr>
        <p:spPr>
          <a:xfrm>
            <a:off x="5256207" y="3732626"/>
            <a:ext cx="8572905" cy="1160271"/>
          </a:xfrm>
          <a:prstGeom prst="rect">
            <a:avLst/>
          </a:prstGeom>
        </p:spPr>
        <p:txBody>
          <a:bodyPr lIns="0" tIns="0" rIns="0" bIns="0" rtlCol="0" anchor="t">
            <a:spAutoFit/>
          </a:bodyPr>
          <a:lstStyle/>
          <a:p>
            <a:pPr>
              <a:lnSpc>
                <a:spcPts val="8623"/>
              </a:lnSpc>
            </a:pPr>
            <a:r>
              <a:rPr lang="en-US" sz="8799" dirty="0">
                <a:solidFill>
                  <a:srgbClr val="FFFFFF"/>
                </a:solidFill>
                <a:latin typeface="Asap Bold"/>
              </a:rPr>
              <a:t>LỢI ÍCH LÀ GÌ?</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6673A825-A735-9278-0CF4-CF0F41253265}"/>
              </a:ext>
            </a:extLst>
          </p:cNvPr>
          <p:cNvSpPr/>
          <p:nvPr/>
        </p:nvSpPr>
        <p:spPr>
          <a:xfrm>
            <a:off x="7848600" y="2135065"/>
            <a:ext cx="2743200" cy="99344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 name="Group 2"/>
          <p:cNvGrpSpPr/>
          <p:nvPr/>
        </p:nvGrpSpPr>
        <p:grpSpPr>
          <a:xfrm>
            <a:off x="275359" y="4047700"/>
            <a:ext cx="8868641" cy="5920321"/>
            <a:chOff x="0" y="0"/>
            <a:chExt cx="11824855" cy="7893761"/>
          </a:xfrm>
        </p:grpSpPr>
        <p:pic>
          <p:nvPicPr>
            <p:cNvPr id="3" name="Picture 3"/>
            <p:cNvPicPr>
              <a:picLocks noChangeAspect="1"/>
            </p:cNvPicPr>
            <p:nvPr/>
          </p:nvPicPr>
          <p:blipFill>
            <a:blip r:embed="rId2"/>
            <a:srcRect l="202" r="202"/>
            <a:stretch>
              <a:fillRect/>
            </a:stretch>
          </p:blipFill>
          <p:spPr>
            <a:xfrm>
              <a:off x="0" y="0"/>
              <a:ext cx="7798570" cy="5220174"/>
            </a:xfrm>
            <a:prstGeom prst="rect">
              <a:avLst/>
            </a:prstGeom>
          </p:spPr>
        </p:pic>
        <p:pic>
          <p:nvPicPr>
            <p:cNvPr id="4" name="Picture 4"/>
            <p:cNvPicPr>
              <a:picLocks noChangeAspect="1"/>
            </p:cNvPicPr>
            <p:nvPr/>
          </p:nvPicPr>
          <p:blipFill>
            <a:blip r:embed="rId3"/>
            <a:srcRect t="1712" b="1712"/>
            <a:stretch>
              <a:fillRect/>
            </a:stretch>
          </p:blipFill>
          <p:spPr>
            <a:xfrm>
              <a:off x="7925570" y="0"/>
              <a:ext cx="3899285" cy="2546587"/>
            </a:xfrm>
            <a:prstGeom prst="rect">
              <a:avLst/>
            </a:prstGeom>
          </p:spPr>
        </p:pic>
        <p:pic>
          <p:nvPicPr>
            <p:cNvPr id="5" name="Picture 5"/>
            <p:cNvPicPr>
              <a:picLocks noChangeAspect="1"/>
            </p:cNvPicPr>
            <p:nvPr/>
          </p:nvPicPr>
          <p:blipFill>
            <a:blip r:embed="rId4"/>
            <a:srcRect t="6333" b="38084"/>
            <a:stretch>
              <a:fillRect/>
            </a:stretch>
          </p:blipFill>
          <p:spPr>
            <a:xfrm>
              <a:off x="0" y="5347174"/>
              <a:ext cx="7798570" cy="2546587"/>
            </a:xfrm>
            <a:prstGeom prst="rect">
              <a:avLst/>
            </a:prstGeom>
          </p:spPr>
        </p:pic>
        <p:pic>
          <p:nvPicPr>
            <p:cNvPr id="6" name="Picture 6"/>
            <p:cNvPicPr>
              <a:picLocks noChangeAspect="1"/>
            </p:cNvPicPr>
            <p:nvPr/>
          </p:nvPicPr>
          <p:blipFill>
            <a:blip r:embed="rId5"/>
            <a:srcRect l="25116" r="25116"/>
            <a:stretch>
              <a:fillRect/>
            </a:stretch>
          </p:blipFill>
          <p:spPr>
            <a:xfrm>
              <a:off x="7925570" y="2673587"/>
              <a:ext cx="3899285" cy="5220174"/>
            </a:xfrm>
            <a:prstGeom prst="rect">
              <a:avLst/>
            </a:prstGeom>
          </p:spPr>
        </p:pic>
      </p:grpSp>
      <p:grpSp>
        <p:nvGrpSpPr>
          <p:cNvPr id="7" name="Group 7"/>
          <p:cNvGrpSpPr/>
          <p:nvPr/>
        </p:nvGrpSpPr>
        <p:grpSpPr>
          <a:xfrm>
            <a:off x="9377334" y="4047700"/>
            <a:ext cx="8699384" cy="5917127"/>
            <a:chOff x="0" y="0"/>
            <a:chExt cx="11599178" cy="7889503"/>
          </a:xfrm>
        </p:grpSpPr>
        <p:pic>
          <p:nvPicPr>
            <p:cNvPr id="8" name="Picture 8"/>
            <p:cNvPicPr>
              <a:picLocks noChangeAspect="1"/>
            </p:cNvPicPr>
            <p:nvPr/>
          </p:nvPicPr>
          <p:blipFill>
            <a:blip r:embed="rId6"/>
            <a:srcRect l="8404" r="8404"/>
            <a:stretch>
              <a:fillRect/>
            </a:stretch>
          </p:blipFill>
          <p:spPr>
            <a:xfrm>
              <a:off x="0" y="0"/>
              <a:ext cx="7648119" cy="5217335"/>
            </a:xfrm>
            <a:prstGeom prst="rect">
              <a:avLst/>
            </a:prstGeom>
          </p:spPr>
        </p:pic>
        <p:pic>
          <p:nvPicPr>
            <p:cNvPr id="9" name="Picture 9"/>
            <p:cNvPicPr>
              <a:picLocks noChangeAspect="1"/>
            </p:cNvPicPr>
            <p:nvPr/>
          </p:nvPicPr>
          <p:blipFill>
            <a:blip r:embed="rId7"/>
            <a:srcRect t="82" b="82"/>
            <a:stretch>
              <a:fillRect/>
            </a:stretch>
          </p:blipFill>
          <p:spPr>
            <a:xfrm>
              <a:off x="7775119" y="0"/>
              <a:ext cx="3824059" cy="2545168"/>
            </a:xfrm>
            <a:prstGeom prst="rect">
              <a:avLst/>
            </a:prstGeom>
          </p:spPr>
        </p:pic>
        <p:pic>
          <p:nvPicPr>
            <p:cNvPr id="10" name="Picture 10"/>
            <p:cNvPicPr>
              <a:picLocks noChangeAspect="1"/>
            </p:cNvPicPr>
            <p:nvPr/>
          </p:nvPicPr>
          <p:blipFill>
            <a:blip r:embed="rId8"/>
            <a:srcRect t="27758" b="22323"/>
            <a:stretch>
              <a:fillRect/>
            </a:stretch>
          </p:blipFill>
          <p:spPr>
            <a:xfrm>
              <a:off x="0" y="5344335"/>
              <a:ext cx="7648119" cy="2545168"/>
            </a:xfrm>
            <a:prstGeom prst="rect">
              <a:avLst/>
            </a:prstGeom>
          </p:spPr>
        </p:pic>
        <p:pic>
          <p:nvPicPr>
            <p:cNvPr id="11" name="Picture 11"/>
            <p:cNvPicPr>
              <a:picLocks noChangeAspect="1"/>
            </p:cNvPicPr>
            <p:nvPr/>
          </p:nvPicPr>
          <p:blipFill>
            <a:blip r:embed="rId9"/>
            <a:srcRect l="31332" r="37058"/>
            <a:stretch>
              <a:fillRect/>
            </a:stretch>
          </p:blipFill>
          <p:spPr>
            <a:xfrm>
              <a:off x="7775119" y="2672168"/>
              <a:ext cx="3824059" cy="5217335"/>
            </a:xfrm>
            <a:prstGeom prst="rect">
              <a:avLst/>
            </a:prstGeom>
          </p:spPr>
        </p:pic>
      </p:grpSp>
      <p:sp>
        <p:nvSpPr>
          <p:cNvPr id="12" name="Freeform 12"/>
          <p:cNvSpPr/>
          <p:nvPr/>
        </p:nvSpPr>
        <p:spPr>
          <a:xfrm>
            <a:off x="-1143000" y="435715"/>
            <a:ext cx="9611591" cy="1177773"/>
          </a:xfrm>
          <a:custGeom>
            <a:avLst/>
            <a:gdLst/>
            <a:ahLst/>
            <a:cxnLst/>
            <a:rect l="l" t="t" r="r" b="b"/>
            <a:pathLst>
              <a:path w="9611591" h="1177773">
                <a:moveTo>
                  <a:pt x="0" y="0"/>
                </a:moveTo>
                <a:lnTo>
                  <a:pt x="9611591" y="0"/>
                </a:lnTo>
                <a:lnTo>
                  <a:pt x="9611591" y="1177773"/>
                </a:lnTo>
                <a:lnTo>
                  <a:pt x="0" y="1177773"/>
                </a:lnTo>
                <a:lnTo>
                  <a:pt x="0" y="0"/>
                </a:lnTo>
                <a:close/>
              </a:path>
            </a:pathLst>
          </a:custGeom>
          <a:blipFill>
            <a:blip r:embed="rId10"/>
            <a:stretch>
              <a:fillRect t="-11206" b="-11206"/>
            </a:stretch>
          </a:blipFill>
        </p:spPr>
      </p:sp>
      <p:sp>
        <p:nvSpPr>
          <p:cNvPr id="13" name="TextBox 13"/>
          <p:cNvSpPr txBox="1"/>
          <p:nvPr/>
        </p:nvSpPr>
        <p:spPr>
          <a:xfrm>
            <a:off x="571095" y="777396"/>
            <a:ext cx="8572905" cy="580136"/>
          </a:xfrm>
          <a:prstGeom prst="rect">
            <a:avLst/>
          </a:prstGeom>
        </p:spPr>
        <p:txBody>
          <a:bodyPr lIns="0" tIns="0" rIns="0" bIns="0" rtlCol="0" anchor="t">
            <a:spAutoFit/>
          </a:bodyPr>
          <a:lstStyle/>
          <a:p>
            <a:pPr>
              <a:lnSpc>
                <a:spcPts val="4311"/>
              </a:lnSpc>
            </a:pPr>
            <a:r>
              <a:rPr lang="en-US" sz="4399">
                <a:solidFill>
                  <a:srgbClr val="FFFFFF"/>
                </a:solidFill>
                <a:latin typeface="Asap Bold"/>
              </a:rPr>
              <a:t>KHÁI NIỆM LỢI ÍCH KINH TẾ</a:t>
            </a:r>
          </a:p>
        </p:txBody>
      </p:sp>
      <p:sp>
        <p:nvSpPr>
          <p:cNvPr id="21" name="Rectangle: Rounded Corners 20">
            <a:extLst>
              <a:ext uri="{FF2B5EF4-FFF2-40B4-BE49-F238E27FC236}">
                <a16:creationId xmlns:a16="http://schemas.microsoft.com/office/drawing/2014/main" id="{8D746946-B312-4B6E-0CFC-78FCEE3CE1F5}"/>
              </a:ext>
            </a:extLst>
          </p:cNvPr>
          <p:cNvSpPr/>
          <p:nvPr/>
        </p:nvSpPr>
        <p:spPr>
          <a:xfrm>
            <a:off x="2109011" y="3455727"/>
            <a:ext cx="4737277" cy="993446"/>
          </a:xfrm>
          <a:prstGeom prst="round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bg1"/>
              </a:solidFill>
            </a:endParaRPr>
          </a:p>
        </p:txBody>
      </p:sp>
      <p:sp>
        <p:nvSpPr>
          <p:cNvPr id="14" name="TextBox 14"/>
          <p:cNvSpPr txBox="1"/>
          <p:nvPr/>
        </p:nvSpPr>
        <p:spPr>
          <a:xfrm>
            <a:off x="2257717" y="3819886"/>
            <a:ext cx="4903926" cy="525785"/>
          </a:xfrm>
          <a:prstGeom prst="rect">
            <a:avLst/>
          </a:prstGeom>
        </p:spPr>
        <p:txBody>
          <a:bodyPr lIns="0" tIns="0" rIns="0" bIns="0" rtlCol="0" anchor="t">
            <a:spAutoFit/>
          </a:bodyPr>
          <a:lstStyle/>
          <a:p>
            <a:pPr>
              <a:lnSpc>
                <a:spcPts val="4116"/>
              </a:lnSpc>
            </a:pPr>
            <a:r>
              <a:rPr lang="en-US" sz="4200" dirty="0">
                <a:latin typeface="Asap Bold"/>
              </a:rPr>
              <a:t>LỢI ÍCH VẬT CHẤT</a:t>
            </a:r>
          </a:p>
        </p:txBody>
      </p:sp>
      <p:sp>
        <p:nvSpPr>
          <p:cNvPr id="22" name="Rectangle: Rounded Corners 21">
            <a:extLst>
              <a:ext uri="{FF2B5EF4-FFF2-40B4-BE49-F238E27FC236}">
                <a16:creationId xmlns:a16="http://schemas.microsoft.com/office/drawing/2014/main" id="{4DFFF89E-3ECC-0B2A-2CBD-F8586D37D630}"/>
              </a:ext>
            </a:extLst>
          </p:cNvPr>
          <p:cNvSpPr/>
          <p:nvPr/>
        </p:nvSpPr>
        <p:spPr>
          <a:xfrm>
            <a:off x="10971741" y="3503352"/>
            <a:ext cx="5335059" cy="993446"/>
          </a:xfrm>
          <a:prstGeom prst="round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bg1"/>
              </a:solidFill>
            </a:endParaRPr>
          </a:p>
        </p:txBody>
      </p:sp>
      <p:sp>
        <p:nvSpPr>
          <p:cNvPr id="15" name="TextBox 15"/>
          <p:cNvSpPr txBox="1"/>
          <p:nvPr/>
        </p:nvSpPr>
        <p:spPr>
          <a:xfrm>
            <a:off x="11275063" y="3819886"/>
            <a:ext cx="4903926" cy="525785"/>
          </a:xfrm>
          <a:prstGeom prst="rect">
            <a:avLst/>
          </a:prstGeom>
        </p:spPr>
        <p:txBody>
          <a:bodyPr lIns="0" tIns="0" rIns="0" bIns="0" rtlCol="0" anchor="t">
            <a:spAutoFit/>
          </a:bodyPr>
          <a:lstStyle/>
          <a:p>
            <a:pPr>
              <a:lnSpc>
                <a:spcPts val="4116"/>
              </a:lnSpc>
            </a:pPr>
            <a:r>
              <a:rPr lang="en-US" sz="4200">
                <a:latin typeface="Asap Bold"/>
              </a:rPr>
              <a:t>LỢI ÍCH TINH THẦN</a:t>
            </a:r>
          </a:p>
        </p:txBody>
      </p:sp>
      <p:sp>
        <p:nvSpPr>
          <p:cNvPr id="19" name="TextBox 14">
            <a:extLst>
              <a:ext uri="{FF2B5EF4-FFF2-40B4-BE49-F238E27FC236}">
                <a16:creationId xmlns:a16="http://schemas.microsoft.com/office/drawing/2014/main" id="{6E9A072E-1C23-1434-7940-5F62046C06EC}"/>
              </a:ext>
            </a:extLst>
          </p:cNvPr>
          <p:cNvSpPr txBox="1"/>
          <p:nvPr/>
        </p:nvSpPr>
        <p:spPr>
          <a:xfrm>
            <a:off x="8196582" y="2454585"/>
            <a:ext cx="3073718" cy="530979"/>
          </a:xfrm>
          <a:prstGeom prst="rect">
            <a:avLst/>
          </a:prstGeom>
        </p:spPr>
        <p:txBody>
          <a:bodyPr wrap="square" lIns="0" tIns="0" rIns="0" bIns="0" rtlCol="0" anchor="t">
            <a:spAutoFit/>
          </a:bodyPr>
          <a:lstStyle/>
          <a:p>
            <a:pPr>
              <a:lnSpc>
                <a:spcPts val="4116"/>
              </a:lnSpc>
            </a:pPr>
            <a:r>
              <a:rPr lang="en-US" sz="4800" dirty="0">
                <a:solidFill>
                  <a:schemeClr val="bg1"/>
                </a:solidFill>
                <a:latin typeface="Asap Bold"/>
              </a:rPr>
              <a:t>LỢI ÍCH</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4773987" y="439814"/>
            <a:ext cx="9611591" cy="1177773"/>
          </a:xfrm>
          <a:custGeom>
            <a:avLst/>
            <a:gdLst/>
            <a:ahLst/>
            <a:cxnLst/>
            <a:rect l="l" t="t" r="r" b="b"/>
            <a:pathLst>
              <a:path w="9611591" h="1177773">
                <a:moveTo>
                  <a:pt x="0" y="0"/>
                </a:moveTo>
                <a:lnTo>
                  <a:pt x="9611591" y="0"/>
                </a:lnTo>
                <a:lnTo>
                  <a:pt x="9611591" y="1177772"/>
                </a:lnTo>
                <a:lnTo>
                  <a:pt x="0" y="1177772"/>
                </a:lnTo>
                <a:lnTo>
                  <a:pt x="0" y="0"/>
                </a:lnTo>
                <a:close/>
              </a:path>
            </a:pathLst>
          </a:custGeom>
          <a:blipFill>
            <a:blip r:embed="rId2"/>
            <a:stretch>
              <a:fillRect t="-11206" b="-11206"/>
            </a:stretch>
          </a:blipFill>
        </p:spPr>
      </p:sp>
      <p:sp>
        <p:nvSpPr>
          <p:cNvPr id="3" name="Freeform 3"/>
          <p:cNvSpPr/>
          <p:nvPr/>
        </p:nvSpPr>
        <p:spPr>
          <a:xfrm>
            <a:off x="519545" y="2292680"/>
            <a:ext cx="10327293" cy="7441162"/>
          </a:xfrm>
          <a:custGeom>
            <a:avLst/>
            <a:gdLst/>
            <a:ahLst/>
            <a:cxnLst/>
            <a:rect l="l" t="t" r="r" b="b"/>
            <a:pathLst>
              <a:path w="10327293" h="7441162">
                <a:moveTo>
                  <a:pt x="0" y="0"/>
                </a:moveTo>
                <a:lnTo>
                  <a:pt x="10327293" y="0"/>
                </a:lnTo>
                <a:lnTo>
                  <a:pt x="10327293" y="7441161"/>
                </a:lnTo>
                <a:lnTo>
                  <a:pt x="0" y="7441161"/>
                </a:lnTo>
                <a:lnTo>
                  <a:pt x="0" y="0"/>
                </a:lnTo>
                <a:close/>
              </a:path>
            </a:pathLst>
          </a:custGeom>
          <a:blipFill>
            <a:blip r:embed="rId3"/>
            <a:stretch>
              <a:fillRect l="-42001" t="-14155" r="-100833" b="-11291"/>
            </a:stretch>
          </a:blipFill>
        </p:spPr>
      </p:sp>
      <p:sp>
        <p:nvSpPr>
          <p:cNvPr id="4" name="Freeform 4"/>
          <p:cNvSpPr/>
          <p:nvPr/>
        </p:nvSpPr>
        <p:spPr>
          <a:xfrm>
            <a:off x="10846838" y="2292680"/>
            <a:ext cx="7441162" cy="7441162"/>
          </a:xfrm>
          <a:custGeom>
            <a:avLst/>
            <a:gdLst/>
            <a:ahLst/>
            <a:cxnLst/>
            <a:rect l="l" t="t" r="r" b="b"/>
            <a:pathLst>
              <a:path w="7441162" h="7441162">
                <a:moveTo>
                  <a:pt x="0" y="0"/>
                </a:moveTo>
                <a:lnTo>
                  <a:pt x="7441162" y="0"/>
                </a:lnTo>
                <a:lnTo>
                  <a:pt x="7441162" y="7441161"/>
                </a:lnTo>
                <a:lnTo>
                  <a:pt x="0" y="7441161"/>
                </a:lnTo>
                <a:lnTo>
                  <a:pt x="0" y="0"/>
                </a:lnTo>
                <a:close/>
              </a:path>
            </a:pathLst>
          </a:custGeom>
          <a:blipFill>
            <a:blip r:embed="rId4"/>
            <a:stretch>
              <a:fillRect/>
            </a:stretch>
          </a:blipFill>
        </p:spPr>
      </p:sp>
      <p:sp>
        <p:nvSpPr>
          <p:cNvPr id="5" name="TextBox 5"/>
          <p:cNvSpPr txBox="1"/>
          <p:nvPr/>
        </p:nvSpPr>
        <p:spPr>
          <a:xfrm>
            <a:off x="774123" y="2928631"/>
            <a:ext cx="9818138" cy="6329669"/>
          </a:xfrm>
          <a:prstGeom prst="rect">
            <a:avLst/>
          </a:prstGeom>
        </p:spPr>
        <p:txBody>
          <a:bodyPr lIns="0" tIns="0" rIns="0" bIns="0" rtlCol="0" anchor="t">
            <a:spAutoFit/>
          </a:bodyPr>
          <a:lstStyle/>
          <a:p>
            <a:pPr algn="ctr">
              <a:lnSpc>
                <a:spcPts val="10037"/>
              </a:lnSpc>
              <a:spcBef>
                <a:spcPct val="0"/>
              </a:spcBef>
            </a:pPr>
            <a:r>
              <a:rPr lang="en-US" sz="7169">
                <a:solidFill>
                  <a:srgbClr val="605048"/>
                </a:solidFill>
                <a:latin typeface="Asap Bold Italics"/>
              </a:rPr>
              <a:t>Lợi ích kinh tế là lợi ích vật chất, lợi ích thu được khi thực hiện các hoạt động kinh tế của con người</a:t>
            </a:r>
          </a:p>
        </p:txBody>
      </p:sp>
      <p:sp>
        <p:nvSpPr>
          <p:cNvPr id="6" name="TextBox 6"/>
          <p:cNvSpPr txBox="1"/>
          <p:nvPr/>
        </p:nvSpPr>
        <p:spPr>
          <a:xfrm>
            <a:off x="5812673" y="752094"/>
            <a:ext cx="8572905" cy="638937"/>
          </a:xfrm>
          <a:prstGeom prst="rect">
            <a:avLst/>
          </a:prstGeom>
        </p:spPr>
        <p:txBody>
          <a:bodyPr lIns="0" tIns="0" rIns="0" bIns="0" rtlCol="0" anchor="t">
            <a:spAutoFit/>
          </a:bodyPr>
          <a:lstStyle/>
          <a:p>
            <a:pPr>
              <a:lnSpc>
                <a:spcPts val="4703"/>
              </a:lnSpc>
            </a:pPr>
            <a:r>
              <a:rPr lang="en-US" sz="4799">
                <a:solidFill>
                  <a:srgbClr val="FFFFFF"/>
                </a:solidFill>
                <a:latin typeface="Asap Bold"/>
              </a:rPr>
              <a:t>KHÁI NIỆM LỢI ÍCH KINH TẾ</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1143000" y="435715"/>
            <a:ext cx="14105659" cy="1177773"/>
          </a:xfrm>
          <a:custGeom>
            <a:avLst/>
            <a:gdLst/>
            <a:ahLst/>
            <a:cxnLst/>
            <a:rect l="l" t="t" r="r" b="b"/>
            <a:pathLst>
              <a:path w="14105659" h="1177773">
                <a:moveTo>
                  <a:pt x="0" y="0"/>
                </a:moveTo>
                <a:lnTo>
                  <a:pt x="14105659" y="0"/>
                </a:lnTo>
                <a:lnTo>
                  <a:pt x="14105659" y="1177773"/>
                </a:lnTo>
                <a:lnTo>
                  <a:pt x="0" y="1177773"/>
                </a:lnTo>
                <a:lnTo>
                  <a:pt x="0" y="0"/>
                </a:lnTo>
                <a:close/>
              </a:path>
            </a:pathLst>
          </a:custGeom>
          <a:blipFill>
            <a:blip r:embed="rId2"/>
            <a:stretch>
              <a:fillRect t="-39824" b="-39824"/>
            </a:stretch>
          </a:blipFill>
        </p:spPr>
      </p:sp>
      <p:sp>
        <p:nvSpPr>
          <p:cNvPr id="3" name="Freeform 3"/>
          <p:cNvSpPr/>
          <p:nvPr/>
        </p:nvSpPr>
        <p:spPr>
          <a:xfrm>
            <a:off x="571095" y="1859973"/>
            <a:ext cx="16975456" cy="8229600"/>
          </a:xfrm>
          <a:custGeom>
            <a:avLst/>
            <a:gdLst/>
            <a:ahLst/>
            <a:cxnLst/>
            <a:rect l="l" t="t" r="r" b="b"/>
            <a:pathLst>
              <a:path w="16975456" h="8229600">
                <a:moveTo>
                  <a:pt x="0" y="0"/>
                </a:moveTo>
                <a:lnTo>
                  <a:pt x="16975456" y="0"/>
                </a:lnTo>
                <a:lnTo>
                  <a:pt x="16975456" y="8229600"/>
                </a:lnTo>
                <a:lnTo>
                  <a:pt x="0" y="8229600"/>
                </a:lnTo>
                <a:lnTo>
                  <a:pt x="0" y="0"/>
                </a:lnTo>
                <a:close/>
              </a:path>
            </a:pathLst>
          </a:custGeom>
          <a:blipFill>
            <a:blip r:embed="rId3"/>
            <a:stretch>
              <a:fillRect t="-3115" b="-3115"/>
            </a:stretch>
          </a:blipFill>
        </p:spPr>
      </p:sp>
      <p:sp>
        <p:nvSpPr>
          <p:cNvPr id="4" name="Freeform 4"/>
          <p:cNvSpPr/>
          <p:nvPr/>
        </p:nvSpPr>
        <p:spPr>
          <a:xfrm>
            <a:off x="11343500" y="5916843"/>
            <a:ext cx="4411579" cy="4114800"/>
          </a:xfrm>
          <a:custGeom>
            <a:avLst/>
            <a:gdLst/>
            <a:ahLst/>
            <a:cxnLst/>
            <a:rect l="l" t="t" r="r" b="b"/>
            <a:pathLst>
              <a:path w="4411579" h="4114800">
                <a:moveTo>
                  <a:pt x="0" y="0"/>
                </a:moveTo>
                <a:lnTo>
                  <a:pt x="4411579" y="0"/>
                </a:lnTo>
                <a:lnTo>
                  <a:pt x="4411579"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rot="897771">
            <a:off x="14120257" y="6725611"/>
            <a:ext cx="3881530" cy="2726775"/>
          </a:xfrm>
          <a:custGeom>
            <a:avLst/>
            <a:gdLst/>
            <a:ahLst/>
            <a:cxnLst/>
            <a:rect l="l" t="t" r="r" b="b"/>
            <a:pathLst>
              <a:path w="3881530" h="2726775">
                <a:moveTo>
                  <a:pt x="0" y="0"/>
                </a:moveTo>
                <a:lnTo>
                  <a:pt x="3881531" y="0"/>
                </a:lnTo>
                <a:lnTo>
                  <a:pt x="3881531" y="2726775"/>
                </a:lnTo>
                <a:lnTo>
                  <a:pt x="0" y="2726775"/>
                </a:lnTo>
                <a:lnTo>
                  <a:pt x="0" y="0"/>
                </a:lnTo>
                <a:close/>
              </a:path>
            </a:pathLst>
          </a:custGeom>
          <a:blipFill>
            <a:blip r:embed="rId6"/>
            <a:stretch>
              <a:fillRect/>
            </a:stretch>
          </a:blipFill>
        </p:spPr>
      </p:sp>
      <p:grpSp>
        <p:nvGrpSpPr>
          <p:cNvPr id="6" name="Group 6"/>
          <p:cNvGrpSpPr/>
          <p:nvPr/>
        </p:nvGrpSpPr>
        <p:grpSpPr>
          <a:xfrm rot="3048976">
            <a:off x="15180457" y="3801172"/>
            <a:ext cx="2779458" cy="3165265"/>
            <a:chOff x="0" y="0"/>
            <a:chExt cx="3705944" cy="4220353"/>
          </a:xfrm>
        </p:grpSpPr>
        <p:grpSp>
          <p:nvGrpSpPr>
            <p:cNvPr id="7" name="Group 7"/>
            <p:cNvGrpSpPr/>
            <p:nvPr/>
          </p:nvGrpSpPr>
          <p:grpSpPr>
            <a:xfrm>
              <a:off x="130378" y="1194463"/>
              <a:ext cx="3458160" cy="3025890"/>
              <a:chOff x="0" y="0"/>
              <a:chExt cx="812800" cy="711200"/>
            </a:xfrm>
          </p:grpSpPr>
          <p:sp>
            <p:nvSpPr>
              <p:cNvPr id="8" name="Freeform 8"/>
              <p:cNvSpPr/>
              <p:nvPr/>
            </p:nvSpPr>
            <p:spPr>
              <a:xfrm>
                <a:off x="-33680" y="-8369"/>
                <a:ext cx="854946" cy="719569"/>
              </a:xfrm>
              <a:custGeom>
                <a:avLst/>
                <a:gdLst/>
                <a:ahLst/>
                <a:cxnLst/>
                <a:rect l="l" t="t" r="r" b="b"/>
                <a:pathLst>
                  <a:path w="854946" h="719569">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B79261"/>
              </a:solidFill>
              <a:ln cap="sq">
                <a:noFill/>
                <a:prstDash val="solid"/>
                <a:miter/>
              </a:ln>
            </p:spPr>
          </p:sp>
          <p:sp>
            <p:nvSpPr>
              <p:cNvPr id="9" name="TextBox 9"/>
              <p:cNvSpPr txBox="1"/>
              <p:nvPr/>
            </p:nvSpPr>
            <p:spPr>
              <a:xfrm>
                <a:off x="76200" y="3175"/>
                <a:ext cx="660400" cy="581025"/>
              </a:xfrm>
              <a:prstGeom prst="rect">
                <a:avLst/>
              </a:prstGeom>
            </p:spPr>
            <p:txBody>
              <a:bodyPr lIns="50800" tIns="50800" rIns="50800" bIns="50800" rtlCol="0" anchor="ctr"/>
              <a:lstStyle/>
              <a:p>
                <a:pPr algn="ctr">
                  <a:lnSpc>
                    <a:spcPts val="3598"/>
                  </a:lnSpc>
                </a:pPr>
                <a:endParaRPr/>
              </a:p>
            </p:txBody>
          </p:sp>
        </p:grpSp>
        <p:grpSp>
          <p:nvGrpSpPr>
            <p:cNvPr id="10" name="Group 10"/>
            <p:cNvGrpSpPr/>
            <p:nvPr/>
          </p:nvGrpSpPr>
          <p:grpSpPr>
            <a:xfrm>
              <a:off x="0" y="0"/>
              <a:ext cx="3705944" cy="3458160"/>
              <a:chOff x="0" y="0"/>
              <a:chExt cx="871039" cy="812800"/>
            </a:xfrm>
          </p:grpSpPr>
          <p:sp>
            <p:nvSpPr>
              <p:cNvPr id="11" name="Freeform 11"/>
              <p:cNvSpPr/>
              <p:nvPr/>
            </p:nvSpPr>
            <p:spPr>
              <a:xfrm>
                <a:off x="0" y="0"/>
                <a:ext cx="871039" cy="812800"/>
              </a:xfrm>
              <a:custGeom>
                <a:avLst/>
                <a:gdLst/>
                <a:ahLst/>
                <a:cxnLst/>
                <a:rect l="l" t="t" r="r" b="b"/>
                <a:pathLst>
                  <a:path w="871039" h="812800">
                    <a:moveTo>
                      <a:pt x="435519" y="0"/>
                    </a:moveTo>
                    <a:cubicBezTo>
                      <a:pt x="194989" y="0"/>
                      <a:pt x="0" y="181951"/>
                      <a:pt x="0" y="406400"/>
                    </a:cubicBezTo>
                    <a:cubicBezTo>
                      <a:pt x="0" y="630849"/>
                      <a:pt x="194989" y="812800"/>
                      <a:pt x="435519" y="812800"/>
                    </a:cubicBezTo>
                    <a:cubicBezTo>
                      <a:pt x="676050" y="812800"/>
                      <a:pt x="871039" y="630849"/>
                      <a:pt x="871039" y="406400"/>
                    </a:cubicBezTo>
                    <a:cubicBezTo>
                      <a:pt x="871039" y="181951"/>
                      <a:pt x="676050" y="0"/>
                      <a:pt x="435519" y="0"/>
                    </a:cubicBezTo>
                    <a:close/>
                  </a:path>
                </a:pathLst>
              </a:custGeom>
              <a:solidFill>
                <a:srgbClr val="B79261"/>
              </a:solidFill>
              <a:ln cap="sq">
                <a:noFill/>
                <a:prstDash val="solid"/>
                <a:miter/>
              </a:ln>
            </p:spPr>
          </p:sp>
          <p:sp>
            <p:nvSpPr>
              <p:cNvPr id="12" name="TextBox 12"/>
              <p:cNvSpPr txBox="1"/>
              <p:nvPr/>
            </p:nvSpPr>
            <p:spPr>
              <a:xfrm>
                <a:off x="81660" y="28575"/>
                <a:ext cx="707719" cy="708025"/>
              </a:xfrm>
              <a:prstGeom prst="rect">
                <a:avLst/>
              </a:prstGeom>
            </p:spPr>
            <p:txBody>
              <a:bodyPr lIns="50800" tIns="50800" rIns="50800" bIns="50800" rtlCol="0" anchor="ctr"/>
              <a:lstStyle/>
              <a:p>
                <a:pPr algn="ctr">
                  <a:lnSpc>
                    <a:spcPts val="3598"/>
                  </a:lnSpc>
                </a:pPr>
                <a:endParaRPr/>
              </a:p>
            </p:txBody>
          </p:sp>
        </p:grpSp>
      </p:grpSp>
      <p:sp>
        <p:nvSpPr>
          <p:cNvPr id="13" name="TextBox 13"/>
          <p:cNvSpPr txBox="1"/>
          <p:nvPr/>
        </p:nvSpPr>
        <p:spPr>
          <a:xfrm>
            <a:off x="1028700" y="3951727"/>
            <a:ext cx="10565491" cy="4504690"/>
          </a:xfrm>
          <a:prstGeom prst="rect">
            <a:avLst/>
          </a:prstGeom>
        </p:spPr>
        <p:txBody>
          <a:bodyPr lIns="0" tIns="0" rIns="0" bIns="0" rtlCol="0" anchor="t">
            <a:spAutoFit/>
          </a:bodyPr>
          <a:lstStyle/>
          <a:p>
            <a:pPr>
              <a:lnSpc>
                <a:spcPts val="8959"/>
              </a:lnSpc>
              <a:spcBef>
                <a:spcPct val="0"/>
              </a:spcBef>
            </a:pPr>
            <a:r>
              <a:rPr lang="en-US" sz="6399">
                <a:solidFill>
                  <a:srgbClr val="000000"/>
                </a:solidFill>
                <a:latin typeface="Asap Bold"/>
              </a:rPr>
              <a:t>Lợi ích kinh tế phản ảnh mục đích và động cơ của các quan hệ giữa các chủ thể trong nền sản xuất xã hội</a:t>
            </a:r>
          </a:p>
        </p:txBody>
      </p:sp>
      <p:sp>
        <p:nvSpPr>
          <p:cNvPr id="14" name="TextBox 14"/>
          <p:cNvSpPr txBox="1"/>
          <p:nvPr/>
        </p:nvSpPr>
        <p:spPr>
          <a:xfrm>
            <a:off x="571095" y="777396"/>
            <a:ext cx="12391564" cy="580136"/>
          </a:xfrm>
          <a:prstGeom prst="rect">
            <a:avLst/>
          </a:prstGeom>
        </p:spPr>
        <p:txBody>
          <a:bodyPr lIns="0" tIns="0" rIns="0" bIns="0" rtlCol="0" anchor="t">
            <a:spAutoFit/>
          </a:bodyPr>
          <a:lstStyle/>
          <a:p>
            <a:pPr>
              <a:lnSpc>
                <a:spcPts val="4311"/>
              </a:lnSpc>
            </a:pPr>
            <a:r>
              <a:rPr lang="en-US" sz="4399">
                <a:solidFill>
                  <a:srgbClr val="FFFFFF"/>
                </a:solidFill>
                <a:latin typeface="Asap Bold"/>
              </a:rPr>
              <a:t>BẢN CHẤT VÀ BIỂU HIỆN CỦA LỢI ÍCH KINH TẾ</a:t>
            </a:r>
          </a:p>
        </p:txBody>
      </p:sp>
      <p:sp>
        <p:nvSpPr>
          <p:cNvPr id="25" name="Rectangle: Rounded Corners 24">
            <a:extLst>
              <a:ext uri="{FF2B5EF4-FFF2-40B4-BE49-F238E27FC236}">
                <a16:creationId xmlns:a16="http://schemas.microsoft.com/office/drawing/2014/main" id="{B34B6812-BCD0-E7C2-59DF-B5B1ECEEA934}"/>
              </a:ext>
            </a:extLst>
          </p:cNvPr>
          <p:cNvSpPr/>
          <p:nvPr/>
        </p:nvSpPr>
        <p:spPr>
          <a:xfrm>
            <a:off x="6477000" y="2434194"/>
            <a:ext cx="5248712" cy="1165430"/>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5"/>
          <p:cNvSpPr txBox="1"/>
          <p:nvPr/>
        </p:nvSpPr>
        <p:spPr>
          <a:xfrm>
            <a:off x="6693809" y="2579280"/>
            <a:ext cx="4900382" cy="953643"/>
          </a:xfrm>
          <a:prstGeom prst="rect">
            <a:avLst/>
          </a:prstGeom>
        </p:spPr>
        <p:txBody>
          <a:bodyPr lIns="0" tIns="0" rIns="0" bIns="0" rtlCol="0" anchor="t">
            <a:spAutoFit/>
          </a:bodyPr>
          <a:lstStyle/>
          <a:p>
            <a:pPr>
              <a:lnSpc>
                <a:spcPts val="7056"/>
              </a:lnSpc>
            </a:pPr>
            <a:r>
              <a:rPr lang="en-US" sz="7200" dirty="0" err="1">
                <a:solidFill>
                  <a:srgbClr val="605048"/>
                </a:solidFill>
                <a:latin typeface="Asap Bold"/>
              </a:rPr>
              <a:t>Về</a:t>
            </a:r>
            <a:r>
              <a:rPr lang="en-US" sz="7200" dirty="0">
                <a:solidFill>
                  <a:srgbClr val="605048"/>
                </a:solidFill>
                <a:latin typeface="Asap Bold"/>
              </a:rPr>
              <a:t> </a:t>
            </a:r>
            <a:r>
              <a:rPr lang="en-US" sz="7200" dirty="0" err="1">
                <a:solidFill>
                  <a:srgbClr val="605048"/>
                </a:solidFill>
                <a:latin typeface="Asap Bold"/>
              </a:rPr>
              <a:t>bản</a:t>
            </a:r>
            <a:r>
              <a:rPr lang="en-US" sz="7200" dirty="0">
                <a:solidFill>
                  <a:srgbClr val="605048"/>
                </a:solidFill>
                <a:latin typeface="Asap Bold"/>
              </a:rPr>
              <a:t> </a:t>
            </a:r>
            <a:r>
              <a:rPr lang="en-US" sz="7200" dirty="0" err="1">
                <a:solidFill>
                  <a:srgbClr val="605048"/>
                </a:solidFill>
                <a:latin typeface="Asap Bold"/>
              </a:rPr>
              <a:t>chất</a:t>
            </a:r>
            <a:endParaRPr lang="en-US" sz="7200" dirty="0">
              <a:solidFill>
                <a:srgbClr val="605048"/>
              </a:solidFill>
              <a:latin typeface="Asap Bold"/>
            </a:endParaRPr>
          </a:p>
        </p:txBody>
      </p:sp>
      <p:grpSp>
        <p:nvGrpSpPr>
          <p:cNvPr id="16" name="Group 16"/>
          <p:cNvGrpSpPr/>
          <p:nvPr/>
        </p:nvGrpSpPr>
        <p:grpSpPr>
          <a:xfrm rot="-2059733">
            <a:off x="12163347" y="3044965"/>
            <a:ext cx="3341396" cy="3805203"/>
            <a:chOff x="0" y="0"/>
            <a:chExt cx="4455194" cy="5073604"/>
          </a:xfrm>
        </p:grpSpPr>
        <p:grpSp>
          <p:nvGrpSpPr>
            <p:cNvPr id="17" name="Group 17"/>
            <p:cNvGrpSpPr/>
            <p:nvPr/>
          </p:nvGrpSpPr>
          <p:grpSpPr>
            <a:xfrm>
              <a:off x="156737" y="1435954"/>
              <a:ext cx="4157314" cy="3637650"/>
              <a:chOff x="0" y="0"/>
              <a:chExt cx="812800" cy="711200"/>
            </a:xfrm>
          </p:grpSpPr>
          <p:sp>
            <p:nvSpPr>
              <p:cNvPr id="18" name="Freeform 18"/>
              <p:cNvSpPr/>
              <p:nvPr/>
            </p:nvSpPr>
            <p:spPr>
              <a:xfrm>
                <a:off x="-33680" y="-8369"/>
                <a:ext cx="854946" cy="719569"/>
              </a:xfrm>
              <a:custGeom>
                <a:avLst/>
                <a:gdLst/>
                <a:ahLst/>
                <a:cxnLst/>
                <a:rect l="l" t="t" r="r" b="b"/>
                <a:pathLst>
                  <a:path w="854946" h="719569">
                    <a:moveTo>
                      <a:pt x="65903" y="121927"/>
                    </a:moveTo>
                    <a:cubicBezTo>
                      <a:pt x="0" y="230500"/>
                      <a:pt x="46429" y="336178"/>
                      <a:pt x="104776" y="392266"/>
                    </a:cubicBezTo>
                    <a:lnTo>
                      <a:pt x="445927" y="719569"/>
                    </a:lnTo>
                    <a:lnTo>
                      <a:pt x="779877" y="393436"/>
                    </a:lnTo>
                    <a:cubicBezTo>
                      <a:pt x="834145" y="333099"/>
                      <a:pt x="854946" y="269099"/>
                      <a:pt x="843393" y="197834"/>
                    </a:cubicBezTo>
                    <a:cubicBezTo>
                      <a:pt x="827435" y="99251"/>
                      <a:pt x="746197" y="22767"/>
                      <a:pt x="645842" y="11845"/>
                    </a:cubicBezTo>
                    <a:cubicBezTo>
                      <a:pt x="584292" y="5218"/>
                      <a:pt x="524835" y="22636"/>
                      <a:pt x="478430" y="61198"/>
                    </a:cubicBezTo>
                    <a:cubicBezTo>
                      <a:pt x="465940" y="71573"/>
                      <a:pt x="454776" y="83173"/>
                      <a:pt x="445047" y="95780"/>
                    </a:cubicBezTo>
                    <a:cubicBezTo>
                      <a:pt x="433503" y="81425"/>
                      <a:pt x="419967" y="68294"/>
                      <a:pt x="404657" y="56657"/>
                    </a:cubicBezTo>
                    <a:cubicBezTo>
                      <a:pt x="351294" y="16102"/>
                      <a:pt x="283367" y="0"/>
                      <a:pt x="218120" y="12523"/>
                    </a:cubicBezTo>
                    <a:cubicBezTo>
                      <a:pt x="156323" y="24461"/>
                      <a:pt x="100853" y="64323"/>
                      <a:pt x="65903" y="121927"/>
                    </a:cubicBezTo>
                    <a:close/>
                  </a:path>
                </a:pathLst>
              </a:custGeom>
              <a:solidFill>
                <a:srgbClr val="B79261"/>
              </a:solidFill>
              <a:ln cap="sq">
                <a:noFill/>
                <a:prstDash val="solid"/>
                <a:miter/>
              </a:ln>
            </p:spPr>
          </p:sp>
          <p:sp>
            <p:nvSpPr>
              <p:cNvPr id="19" name="TextBox 19"/>
              <p:cNvSpPr txBox="1"/>
              <p:nvPr/>
            </p:nvSpPr>
            <p:spPr>
              <a:xfrm>
                <a:off x="76200" y="3175"/>
                <a:ext cx="660400" cy="581025"/>
              </a:xfrm>
              <a:prstGeom prst="rect">
                <a:avLst/>
              </a:prstGeom>
            </p:spPr>
            <p:txBody>
              <a:bodyPr lIns="50800" tIns="50800" rIns="50800" bIns="50800" rtlCol="0" anchor="ctr"/>
              <a:lstStyle/>
              <a:p>
                <a:pPr algn="ctr">
                  <a:lnSpc>
                    <a:spcPts val="3598"/>
                  </a:lnSpc>
                </a:pPr>
                <a:endParaRPr/>
              </a:p>
            </p:txBody>
          </p:sp>
        </p:grpSp>
        <p:grpSp>
          <p:nvGrpSpPr>
            <p:cNvPr id="20" name="Group 20"/>
            <p:cNvGrpSpPr/>
            <p:nvPr/>
          </p:nvGrpSpPr>
          <p:grpSpPr>
            <a:xfrm>
              <a:off x="0" y="0"/>
              <a:ext cx="4455194" cy="4157314"/>
              <a:chOff x="0" y="0"/>
              <a:chExt cx="871039" cy="812800"/>
            </a:xfrm>
          </p:grpSpPr>
          <p:sp>
            <p:nvSpPr>
              <p:cNvPr id="21" name="Freeform 21"/>
              <p:cNvSpPr/>
              <p:nvPr/>
            </p:nvSpPr>
            <p:spPr>
              <a:xfrm>
                <a:off x="0" y="0"/>
                <a:ext cx="871039" cy="812800"/>
              </a:xfrm>
              <a:custGeom>
                <a:avLst/>
                <a:gdLst/>
                <a:ahLst/>
                <a:cxnLst/>
                <a:rect l="l" t="t" r="r" b="b"/>
                <a:pathLst>
                  <a:path w="871039" h="812800">
                    <a:moveTo>
                      <a:pt x="435519" y="0"/>
                    </a:moveTo>
                    <a:cubicBezTo>
                      <a:pt x="194989" y="0"/>
                      <a:pt x="0" y="181951"/>
                      <a:pt x="0" y="406400"/>
                    </a:cubicBezTo>
                    <a:cubicBezTo>
                      <a:pt x="0" y="630849"/>
                      <a:pt x="194989" y="812800"/>
                      <a:pt x="435519" y="812800"/>
                    </a:cubicBezTo>
                    <a:cubicBezTo>
                      <a:pt x="676050" y="812800"/>
                      <a:pt x="871039" y="630849"/>
                      <a:pt x="871039" y="406400"/>
                    </a:cubicBezTo>
                    <a:cubicBezTo>
                      <a:pt x="871039" y="181951"/>
                      <a:pt x="676050" y="0"/>
                      <a:pt x="435519" y="0"/>
                    </a:cubicBezTo>
                    <a:close/>
                  </a:path>
                </a:pathLst>
              </a:custGeom>
              <a:solidFill>
                <a:srgbClr val="B79261"/>
              </a:solidFill>
              <a:ln cap="sq">
                <a:noFill/>
                <a:prstDash val="solid"/>
                <a:miter/>
              </a:ln>
            </p:spPr>
          </p:sp>
          <p:sp>
            <p:nvSpPr>
              <p:cNvPr id="22" name="TextBox 22"/>
              <p:cNvSpPr txBox="1"/>
              <p:nvPr/>
            </p:nvSpPr>
            <p:spPr>
              <a:xfrm>
                <a:off x="81660" y="28575"/>
                <a:ext cx="707719" cy="708025"/>
              </a:xfrm>
              <a:prstGeom prst="rect">
                <a:avLst/>
              </a:prstGeom>
            </p:spPr>
            <p:txBody>
              <a:bodyPr lIns="50800" tIns="50800" rIns="50800" bIns="50800" rtlCol="0" anchor="ctr"/>
              <a:lstStyle/>
              <a:p>
                <a:pPr algn="ctr">
                  <a:lnSpc>
                    <a:spcPts val="3598"/>
                  </a:lnSpc>
                </a:pPr>
                <a:endParaRPr/>
              </a:p>
            </p:txBody>
          </p:sp>
        </p:grpSp>
      </p:grpSp>
      <p:sp>
        <p:nvSpPr>
          <p:cNvPr id="23" name="TextBox 23"/>
          <p:cNvSpPr txBox="1"/>
          <p:nvPr/>
        </p:nvSpPr>
        <p:spPr>
          <a:xfrm rot="-2191361">
            <a:off x="12007679" y="3725499"/>
            <a:ext cx="3251797" cy="1713865"/>
          </a:xfrm>
          <a:prstGeom prst="rect">
            <a:avLst/>
          </a:prstGeom>
        </p:spPr>
        <p:txBody>
          <a:bodyPr lIns="0" tIns="0" rIns="0" bIns="0" rtlCol="0" anchor="t">
            <a:spAutoFit/>
          </a:bodyPr>
          <a:lstStyle/>
          <a:p>
            <a:pPr algn="ctr">
              <a:lnSpc>
                <a:spcPts val="6860"/>
              </a:lnSpc>
            </a:pPr>
            <a:r>
              <a:rPr lang="en-US" sz="4900">
                <a:solidFill>
                  <a:srgbClr val="F5F4F2"/>
                </a:solidFill>
                <a:latin typeface="Asap Bold"/>
              </a:rPr>
              <a:t>LỢI ÍCH VẬT CHẤT</a:t>
            </a:r>
          </a:p>
        </p:txBody>
      </p:sp>
      <p:sp>
        <p:nvSpPr>
          <p:cNvPr id="24" name="TextBox 24"/>
          <p:cNvSpPr txBox="1"/>
          <p:nvPr/>
        </p:nvSpPr>
        <p:spPr>
          <a:xfrm rot="3427073">
            <a:off x="15561271" y="4484311"/>
            <a:ext cx="2563508" cy="1269690"/>
          </a:xfrm>
          <a:prstGeom prst="rect">
            <a:avLst/>
          </a:prstGeom>
        </p:spPr>
        <p:txBody>
          <a:bodyPr lIns="0" tIns="0" rIns="0" bIns="0" rtlCol="0" anchor="t">
            <a:spAutoFit/>
          </a:bodyPr>
          <a:lstStyle/>
          <a:p>
            <a:pPr algn="ctr">
              <a:lnSpc>
                <a:spcPts val="5092"/>
              </a:lnSpc>
            </a:pPr>
            <a:r>
              <a:rPr lang="en-US" sz="3637">
                <a:solidFill>
                  <a:srgbClr val="F5F4F2"/>
                </a:solidFill>
                <a:latin typeface="Asap Bold"/>
              </a:rPr>
              <a:t>LỢI ÍCH TINH THẦN</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1143000" y="435715"/>
            <a:ext cx="14105659" cy="1177773"/>
          </a:xfrm>
          <a:custGeom>
            <a:avLst/>
            <a:gdLst/>
            <a:ahLst/>
            <a:cxnLst/>
            <a:rect l="l" t="t" r="r" b="b"/>
            <a:pathLst>
              <a:path w="14105659" h="1177773">
                <a:moveTo>
                  <a:pt x="0" y="0"/>
                </a:moveTo>
                <a:lnTo>
                  <a:pt x="14105659" y="0"/>
                </a:lnTo>
                <a:lnTo>
                  <a:pt x="14105659" y="1177773"/>
                </a:lnTo>
                <a:lnTo>
                  <a:pt x="0" y="1177773"/>
                </a:lnTo>
                <a:lnTo>
                  <a:pt x="0" y="0"/>
                </a:lnTo>
                <a:close/>
              </a:path>
            </a:pathLst>
          </a:custGeom>
          <a:blipFill>
            <a:blip r:embed="rId2"/>
            <a:stretch>
              <a:fillRect t="-39824" b="-39824"/>
            </a:stretch>
          </a:blipFill>
        </p:spPr>
      </p:sp>
      <p:sp>
        <p:nvSpPr>
          <p:cNvPr id="3" name="Freeform 3"/>
          <p:cNvSpPr/>
          <p:nvPr/>
        </p:nvSpPr>
        <p:spPr>
          <a:xfrm>
            <a:off x="656272" y="2579371"/>
            <a:ext cx="16975456" cy="9476509"/>
          </a:xfrm>
          <a:custGeom>
            <a:avLst/>
            <a:gdLst/>
            <a:ahLst/>
            <a:cxnLst/>
            <a:rect l="l" t="t" r="r" b="b"/>
            <a:pathLst>
              <a:path w="16975456" h="9476509">
                <a:moveTo>
                  <a:pt x="0" y="0"/>
                </a:moveTo>
                <a:lnTo>
                  <a:pt x="16975456" y="0"/>
                </a:lnTo>
                <a:lnTo>
                  <a:pt x="16975456" y="9476509"/>
                </a:lnTo>
                <a:lnTo>
                  <a:pt x="0" y="9476509"/>
                </a:lnTo>
                <a:lnTo>
                  <a:pt x="0" y="0"/>
                </a:lnTo>
                <a:close/>
              </a:path>
            </a:pathLst>
          </a:custGeom>
          <a:blipFill>
            <a:blip r:embed="rId3"/>
            <a:stretch>
              <a:fillRect l="-5836" t="-3021" r="-5836"/>
            </a:stretch>
          </a:blipFill>
        </p:spPr>
      </p:sp>
      <p:grpSp>
        <p:nvGrpSpPr>
          <p:cNvPr id="4" name="Group 4"/>
          <p:cNvGrpSpPr/>
          <p:nvPr/>
        </p:nvGrpSpPr>
        <p:grpSpPr>
          <a:xfrm>
            <a:off x="1210541" y="4820081"/>
            <a:ext cx="2878282" cy="3919686"/>
            <a:chOff x="0" y="0"/>
            <a:chExt cx="758066" cy="1032345"/>
          </a:xfrm>
        </p:grpSpPr>
        <p:sp>
          <p:nvSpPr>
            <p:cNvPr id="5" name="Freeform 5"/>
            <p:cNvSpPr/>
            <p:nvPr/>
          </p:nvSpPr>
          <p:spPr>
            <a:xfrm>
              <a:off x="0" y="0"/>
              <a:ext cx="758066" cy="1032345"/>
            </a:xfrm>
            <a:custGeom>
              <a:avLst/>
              <a:gdLst/>
              <a:ahLst/>
              <a:cxnLst/>
              <a:rect l="l" t="t" r="r" b="b"/>
              <a:pathLst>
                <a:path w="758066" h="1032345">
                  <a:moveTo>
                    <a:pt x="137178" y="0"/>
                  </a:moveTo>
                  <a:lnTo>
                    <a:pt x="620888" y="0"/>
                  </a:lnTo>
                  <a:cubicBezTo>
                    <a:pt x="657270" y="0"/>
                    <a:pt x="692161" y="14453"/>
                    <a:pt x="717887" y="40179"/>
                  </a:cubicBezTo>
                  <a:cubicBezTo>
                    <a:pt x="743613" y="65905"/>
                    <a:pt x="758066" y="100796"/>
                    <a:pt x="758066" y="137178"/>
                  </a:cubicBezTo>
                  <a:lnTo>
                    <a:pt x="758066" y="895167"/>
                  </a:lnTo>
                  <a:cubicBezTo>
                    <a:pt x="758066" y="931549"/>
                    <a:pt x="743613" y="966441"/>
                    <a:pt x="717887" y="992167"/>
                  </a:cubicBezTo>
                  <a:cubicBezTo>
                    <a:pt x="692161" y="1017893"/>
                    <a:pt x="657270" y="1032345"/>
                    <a:pt x="620888" y="1032345"/>
                  </a:cubicBezTo>
                  <a:lnTo>
                    <a:pt x="137178" y="1032345"/>
                  </a:lnTo>
                  <a:cubicBezTo>
                    <a:pt x="100796" y="1032345"/>
                    <a:pt x="65905" y="1017893"/>
                    <a:pt x="40179" y="992167"/>
                  </a:cubicBezTo>
                  <a:cubicBezTo>
                    <a:pt x="14453" y="966441"/>
                    <a:pt x="0" y="931549"/>
                    <a:pt x="0" y="895167"/>
                  </a:cubicBezTo>
                  <a:lnTo>
                    <a:pt x="0" y="137178"/>
                  </a:lnTo>
                  <a:cubicBezTo>
                    <a:pt x="0" y="100796"/>
                    <a:pt x="14453" y="65905"/>
                    <a:pt x="40179" y="40179"/>
                  </a:cubicBezTo>
                  <a:cubicBezTo>
                    <a:pt x="65905" y="14453"/>
                    <a:pt x="100796" y="0"/>
                    <a:pt x="137178" y="0"/>
                  </a:cubicBezTo>
                  <a:close/>
                </a:path>
              </a:pathLst>
            </a:custGeom>
            <a:solidFill>
              <a:srgbClr val="605048"/>
            </a:solidFill>
          </p:spPr>
        </p:sp>
        <p:sp>
          <p:nvSpPr>
            <p:cNvPr id="6" name="TextBox 6"/>
            <p:cNvSpPr txBox="1"/>
            <p:nvPr/>
          </p:nvSpPr>
          <p:spPr>
            <a:xfrm>
              <a:off x="0" y="-114300"/>
              <a:ext cx="758066" cy="1146645"/>
            </a:xfrm>
            <a:prstGeom prst="rect">
              <a:avLst/>
            </a:prstGeom>
          </p:spPr>
          <p:txBody>
            <a:bodyPr lIns="50800" tIns="50800" rIns="50800" bIns="50800" rtlCol="0" anchor="ctr"/>
            <a:lstStyle/>
            <a:p>
              <a:pPr algn="ctr">
                <a:lnSpc>
                  <a:spcPts val="7840"/>
                </a:lnSpc>
              </a:pPr>
              <a:r>
                <a:rPr lang="en-US" sz="5600" dirty="0">
                  <a:solidFill>
                    <a:srgbClr val="FFFFFF"/>
                  </a:solidFill>
                  <a:latin typeface="Asap Bold"/>
                </a:rPr>
                <a:t>LỢI ÍCH KINH TẾ</a:t>
              </a:r>
            </a:p>
          </p:txBody>
        </p:sp>
      </p:grpSp>
      <p:grpSp>
        <p:nvGrpSpPr>
          <p:cNvPr id="7" name="Group 7"/>
          <p:cNvGrpSpPr/>
          <p:nvPr/>
        </p:nvGrpSpPr>
        <p:grpSpPr>
          <a:xfrm>
            <a:off x="5677252" y="3890862"/>
            <a:ext cx="5112334" cy="1167041"/>
            <a:chOff x="0" y="0"/>
            <a:chExt cx="1455925" cy="332358"/>
          </a:xfrm>
        </p:grpSpPr>
        <p:sp>
          <p:nvSpPr>
            <p:cNvPr id="8" name="Freeform 8"/>
            <p:cNvSpPr/>
            <p:nvPr/>
          </p:nvSpPr>
          <p:spPr>
            <a:xfrm>
              <a:off x="0" y="0"/>
              <a:ext cx="1455925" cy="332358"/>
            </a:xfrm>
            <a:custGeom>
              <a:avLst/>
              <a:gdLst/>
              <a:ahLst/>
              <a:cxnLst/>
              <a:rect l="l" t="t" r="r" b="b"/>
              <a:pathLst>
                <a:path w="1455925" h="332358">
                  <a:moveTo>
                    <a:pt x="77232" y="0"/>
                  </a:moveTo>
                  <a:lnTo>
                    <a:pt x="1378692" y="0"/>
                  </a:lnTo>
                  <a:cubicBezTo>
                    <a:pt x="1399176" y="0"/>
                    <a:pt x="1418820" y="8137"/>
                    <a:pt x="1433304" y="22621"/>
                  </a:cubicBezTo>
                  <a:cubicBezTo>
                    <a:pt x="1447788" y="37105"/>
                    <a:pt x="1455925" y="56749"/>
                    <a:pt x="1455925" y="77232"/>
                  </a:cubicBezTo>
                  <a:lnTo>
                    <a:pt x="1455925" y="255125"/>
                  </a:lnTo>
                  <a:cubicBezTo>
                    <a:pt x="1455925" y="275609"/>
                    <a:pt x="1447788" y="295253"/>
                    <a:pt x="1433304" y="309737"/>
                  </a:cubicBezTo>
                  <a:cubicBezTo>
                    <a:pt x="1418820" y="324221"/>
                    <a:pt x="1399176" y="332358"/>
                    <a:pt x="1378692" y="332358"/>
                  </a:cubicBezTo>
                  <a:lnTo>
                    <a:pt x="77232" y="332358"/>
                  </a:lnTo>
                  <a:cubicBezTo>
                    <a:pt x="56749" y="332358"/>
                    <a:pt x="37105" y="324221"/>
                    <a:pt x="22621" y="309737"/>
                  </a:cubicBezTo>
                  <a:cubicBezTo>
                    <a:pt x="8137" y="295253"/>
                    <a:pt x="0" y="275609"/>
                    <a:pt x="0" y="255125"/>
                  </a:cubicBezTo>
                  <a:lnTo>
                    <a:pt x="0" y="77232"/>
                  </a:lnTo>
                  <a:cubicBezTo>
                    <a:pt x="0" y="56749"/>
                    <a:pt x="8137" y="37105"/>
                    <a:pt x="22621" y="22621"/>
                  </a:cubicBezTo>
                  <a:cubicBezTo>
                    <a:pt x="37105" y="8137"/>
                    <a:pt x="56749" y="0"/>
                    <a:pt x="77232" y="0"/>
                  </a:cubicBezTo>
                  <a:close/>
                </a:path>
              </a:pathLst>
            </a:custGeom>
            <a:solidFill>
              <a:srgbClr val="B79261"/>
            </a:solidFill>
          </p:spPr>
        </p:sp>
        <p:sp>
          <p:nvSpPr>
            <p:cNvPr id="9" name="TextBox 9"/>
            <p:cNvSpPr txBox="1"/>
            <p:nvPr/>
          </p:nvSpPr>
          <p:spPr>
            <a:xfrm>
              <a:off x="0" y="-85725"/>
              <a:ext cx="1455925" cy="418083"/>
            </a:xfrm>
            <a:prstGeom prst="rect">
              <a:avLst/>
            </a:prstGeom>
          </p:spPr>
          <p:txBody>
            <a:bodyPr lIns="50800" tIns="50800" rIns="50800" bIns="50800" rtlCol="0" anchor="ctr"/>
            <a:lstStyle/>
            <a:p>
              <a:pPr algn="ctr">
                <a:lnSpc>
                  <a:spcPts val="5040"/>
                </a:lnSpc>
              </a:pPr>
              <a:r>
                <a:rPr lang="en-US" sz="3600">
                  <a:solidFill>
                    <a:srgbClr val="FFFFFF"/>
                  </a:solidFill>
                  <a:latin typeface="Asap Bold"/>
                </a:rPr>
                <a:t>CHỦ DOANH NGHIỆP</a:t>
              </a:r>
            </a:p>
          </p:txBody>
        </p:sp>
      </p:grpSp>
      <p:grpSp>
        <p:nvGrpSpPr>
          <p:cNvPr id="10" name="Group 10"/>
          <p:cNvGrpSpPr/>
          <p:nvPr/>
        </p:nvGrpSpPr>
        <p:grpSpPr>
          <a:xfrm>
            <a:off x="11936403" y="3879874"/>
            <a:ext cx="5112334" cy="1167041"/>
            <a:chOff x="0" y="0"/>
            <a:chExt cx="1455925" cy="332358"/>
          </a:xfrm>
        </p:grpSpPr>
        <p:sp>
          <p:nvSpPr>
            <p:cNvPr id="11" name="Freeform 11"/>
            <p:cNvSpPr/>
            <p:nvPr/>
          </p:nvSpPr>
          <p:spPr>
            <a:xfrm>
              <a:off x="0" y="0"/>
              <a:ext cx="1455925" cy="332358"/>
            </a:xfrm>
            <a:custGeom>
              <a:avLst/>
              <a:gdLst/>
              <a:ahLst/>
              <a:cxnLst/>
              <a:rect l="l" t="t" r="r" b="b"/>
              <a:pathLst>
                <a:path w="1455925" h="332358">
                  <a:moveTo>
                    <a:pt x="77232" y="0"/>
                  </a:moveTo>
                  <a:lnTo>
                    <a:pt x="1378692" y="0"/>
                  </a:lnTo>
                  <a:cubicBezTo>
                    <a:pt x="1399176" y="0"/>
                    <a:pt x="1418820" y="8137"/>
                    <a:pt x="1433304" y="22621"/>
                  </a:cubicBezTo>
                  <a:cubicBezTo>
                    <a:pt x="1447788" y="37105"/>
                    <a:pt x="1455925" y="56749"/>
                    <a:pt x="1455925" y="77232"/>
                  </a:cubicBezTo>
                  <a:lnTo>
                    <a:pt x="1455925" y="255125"/>
                  </a:lnTo>
                  <a:cubicBezTo>
                    <a:pt x="1455925" y="275609"/>
                    <a:pt x="1447788" y="295253"/>
                    <a:pt x="1433304" y="309737"/>
                  </a:cubicBezTo>
                  <a:cubicBezTo>
                    <a:pt x="1418820" y="324221"/>
                    <a:pt x="1399176" y="332358"/>
                    <a:pt x="1378692" y="332358"/>
                  </a:cubicBezTo>
                  <a:lnTo>
                    <a:pt x="77232" y="332358"/>
                  </a:lnTo>
                  <a:cubicBezTo>
                    <a:pt x="56749" y="332358"/>
                    <a:pt x="37105" y="324221"/>
                    <a:pt x="22621" y="309737"/>
                  </a:cubicBezTo>
                  <a:cubicBezTo>
                    <a:pt x="8137" y="295253"/>
                    <a:pt x="0" y="275609"/>
                    <a:pt x="0" y="255125"/>
                  </a:cubicBezTo>
                  <a:lnTo>
                    <a:pt x="0" y="77232"/>
                  </a:lnTo>
                  <a:cubicBezTo>
                    <a:pt x="0" y="56749"/>
                    <a:pt x="8137" y="37105"/>
                    <a:pt x="22621" y="22621"/>
                  </a:cubicBezTo>
                  <a:cubicBezTo>
                    <a:pt x="37105" y="8137"/>
                    <a:pt x="56749" y="0"/>
                    <a:pt x="77232" y="0"/>
                  </a:cubicBezTo>
                  <a:close/>
                </a:path>
              </a:pathLst>
            </a:custGeom>
            <a:solidFill>
              <a:srgbClr val="B79261"/>
            </a:solidFill>
          </p:spPr>
        </p:sp>
        <p:sp>
          <p:nvSpPr>
            <p:cNvPr id="12" name="TextBox 12"/>
            <p:cNvSpPr txBox="1"/>
            <p:nvPr/>
          </p:nvSpPr>
          <p:spPr>
            <a:xfrm>
              <a:off x="0" y="-85725"/>
              <a:ext cx="1455925" cy="418083"/>
            </a:xfrm>
            <a:prstGeom prst="rect">
              <a:avLst/>
            </a:prstGeom>
          </p:spPr>
          <p:txBody>
            <a:bodyPr lIns="50800" tIns="50800" rIns="50800" bIns="50800" rtlCol="0" anchor="ctr"/>
            <a:lstStyle/>
            <a:p>
              <a:pPr algn="ctr">
                <a:lnSpc>
                  <a:spcPts val="5040"/>
                </a:lnSpc>
              </a:pPr>
              <a:r>
                <a:rPr lang="en-US" sz="3600">
                  <a:solidFill>
                    <a:srgbClr val="FFFFFF"/>
                  </a:solidFill>
                  <a:latin typeface="Asap Bold"/>
                </a:rPr>
                <a:t>LỢI NHUẬN</a:t>
              </a:r>
            </a:p>
          </p:txBody>
        </p:sp>
      </p:grpSp>
      <p:grpSp>
        <p:nvGrpSpPr>
          <p:cNvPr id="13" name="Group 13"/>
          <p:cNvGrpSpPr/>
          <p:nvPr/>
        </p:nvGrpSpPr>
        <p:grpSpPr>
          <a:xfrm>
            <a:off x="5677252" y="5427920"/>
            <a:ext cx="5112334" cy="1167041"/>
            <a:chOff x="0" y="0"/>
            <a:chExt cx="1455925" cy="332358"/>
          </a:xfrm>
        </p:grpSpPr>
        <p:sp>
          <p:nvSpPr>
            <p:cNvPr id="14" name="Freeform 14"/>
            <p:cNvSpPr/>
            <p:nvPr/>
          </p:nvSpPr>
          <p:spPr>
            <a:xfrm>
              <a:off x="0" y="0"/>
              <a:ext cx="1455925" cy="332358"/>
            </a:xfrm>
            <a:custGeom>
              <a:avLst/>
              <a:gdLst/>
              <a:ahLst/>
              <a:cxnLst/>
              <a:rect l="l" t="t" r="r" b="b"/>
              <a:pathLst>
                <a:path w="1455925" h="332358">
                  <a:moveTo>
                    <a:pt x="77232" y="0"/>
                  </a:moveTo>
                  <a:lnTo>
                    <a:pt x="1378692" y="0"/>
                  </a:lnTo>
                  <a:cubicBezTo>
                    <a:pt x="1399176" y="0"/>
                    <a:pt x="1418820" y="8137"/>
                    <a:pt x="1433304" y="22621"/>
                  </a:cubicBezTo>
                  <a:cubicBezTo>
                    <a:pt x="1447788" y="37105"/>
                    <a:pt x="1455925" y="56749"/>
                    <a:pt x="1455925" y="77232"/>
                  </a:cubicBezTo>
                  <a:lnTo>
                    <a:pt x="1455925" y="255125"/>
                  </a:lnTo>
                  <a:cubicBezTo>
                    <a:pt x="1455925" y="275609"/>
                    <a:pt x="1447788" y="295253"/>
                    <a:pt x="1433304" y="309737"/>
                  </a:cubicBezTo>
                  <a:cubicBezTo>
                    <a:pt x="1418820" y="324221"/>
                    <a:pt x="1399176" y="332358"/>
                    <a:pt x="1378692" y="332358"/>
                  </a:cubicBezTo>
                  <a:lnTo>
                    <a:pt x="77232" y="332358"/>
                  </a:lnTo>
                  <a:cubicBezTo>
                    <a:pt x="56749" y="332358"/>
                    <a:pt x="37105" y="324221"/>
                    <a:pt x="22621" y="309737"/>
                  </a:cubicBezTo>
                  <a:cubicBezTo>
                    <a:pt x="8137" y="295253"/>
                    <a:pt x="0" y="275609"/>
                    <a:pt x="0" y="255125"/>
                  </a:cubicBezTo>
                  <a:lnTo>
                    <a:pt x="0" y="77232"/>
                  </a:lnTo>
                  <a:cubicBezTo>
                    <a:pt x="0" y="56749"/>
                    <a:pt x="8137" y="37105"/>
                    <a:pt x="22621" y="22621"/>
                  </a:cubicBezTo>
                  <a:cubicBezTo>
                    <a:pt x="37105" y="8137"/>
                    <a:pt x="56749" y="0"/>
                    <a:pt x="77232" y="0"/>
                  </a:cubicBezTo>
                  <a:close/>
                </a:path>
              </a:pathLst>
            </a:custGeom>
            <a:solidFill>
              <a:srgbClr val="A69B8D"/>
            </a:solidFill>
          </p:spPr>
        </p:sp>
        <p:sp>
          <p:nvSpPr>
            <p:cNvPr id="15" name="TextBox 15"/>
            <p:cNvSpPr txBox="1"/>
            <p:nvPr/>
          </p:nvSpPr>
          <p:spPr>
            <a:xfrm>
              <a:off x="0" y="-85725"/>
              <a:ext cx="1455925" cy="418083"/>
            </a:xfrm>
            <a:prstGeom prst="rect">
              <a:avLst/>
            </a:prstGeom>
          </p:spPr>
          <p:txBody>
            <a:bodyPr lIns="50800" tIns="50800" rIns="50800" bIns="50800" rtlCol="0" anchor="ctr"/>
            <a:lstStyle/>
            <a:p>
              <a:pPr algn="ctr">
                <a:lnSpc>
                  <a:spcPts val="5040"/>
                </a:lnSpc>
              </a:pPr>
              <a:r>
                <a:rPr lang="en-US" sz="3600">
                  <a:solidFill>
                    <a:srgbClr val="FFFFFF"/>
                  </a:solidFill>
                  <a:latin typeface="Asap Bold"/>
                </a:rPr>
                <a:t>NGƯỜI LAO ĐỘNG</a:t>
              </a:r>
            </a:p>
          </p:txBody>
        </p:sp>
      </p:grpSp>
      <p:grpSp>
        <p:nvGrpSpPr>
          <p:cNvPr id="16" name="Group 16"/>
          <p:cNvGrpSpPr/>
          <p:nvPr/>
        </p:nvGrpSpPr>
        <p:grpSpPr>
          <a:xfrm>
            <a:off x="11936403" y="5416931"/>
            <a:ext cx="5112334" cy="1167041"/>
            <a:chOff x="0" y="0"/>
            <a:chExt cx="1455925" cy="332358"/>
          </a:xfrm>
        </p:grpSpPr>
        <p:sp>
          <p:nvSpPr>
            <p:cNvPr id="17" name="Freeform 17"/>
            <p:cNvSpPr/>
            <p:nvPr/>
          </p:nvSpPr>
          <p:spPr>
            <a:xfrm>
              <a:off x="0" y="0"/>
              <a:ext cx="1455925" cy="332358"/>
            </a:xfrm>
            <a:custGeom>
              <a:avLst/>
              <a:gdLst/>
              <a:ahLst/>
              <a:cxnLst/>
              <a:rect l="l" t="t" r="r" b="b"/>
              <a:pathLst>
                <a:path w="1455925" h="332358">
                  <a:moveTo>
                    <a:pt x="77232" y="0"/>
                  </a:moveTo>
                  <a:lnTo>
                    <a:pt x="1378692" y="0"/>
                  </a:lnTo>
                  <a:cubicBezTo>
                    <a:pt x="1399176" y="0"/>
                    <a:pt x="1418820" y="8137"/>
                    <a:pt x="1433304" y="22621"/>
                  </a:cubicBezTo>
                  <a:cubicBezTo>
                    <a:pt x="1447788" y="37105"/>
                    <a:pt x="1455925" y="56749"/>
                    <a:pt x="1455925" y="77232"/>
                  </a:cubicBezTo>
                  <a:lnTo>
                    <a:pt x="1455925" y="255125"/>
                  </a:lnTo>
                  <a:cubicBezTo>
                    <a:pt x="1455925" y="275609"/>
                    <a:pt x="1447788" y="295253"/>
                    <a:pt x="1433304" y="309737"/>
                  </a:cubicBezTo>
                  <a:cubicBezTo>
                    <a:pt x="1418820" y="324221"/>
                    <a:pt x="1399176" y="332358"/>
                    <a:pt x="1378692" y="332358"/>
                  </a:cubicBezTo>
                  <a:lnTo>
                    <a:pt x="77232" y="332358"/>
                  </a:lnTo>
                  <a:cubicBezTo>
                    <a:pt x="56749" y="332358"/>
                    <a:pt x="37105" y="324221"/>
                    <a:pt x="22621" y="309737"/>
                  </a:cubicBezTo>
                  <a:cubicBezTo>
                    <a:pt x="8137" y="295253"/>
                    <a:pt x="0" y="275609"/>
                    <a:pt x="0" y="255125"/>
                  </a:cubicBezTo>
                  <a:lnTo>
                    <a:pt x="0" y="77232"/>
                  </a:lnTo>
                  <a:cubicBezTo>
                    <a:pt x="0" y="56749"/>
                    <a:pt x="8137" y="37105"/>
                    <a:pt x="22621" y="22621"/>
                  </a:cubicBezTo>
                  <a:cubicBezTo>
                    <a:pt x="37105" y="8137"/>
                    <a:pt x="56749" y="0"/>
                    <a:pt x="77232" y="0"/>
                  </a:cubicBezTo>
                  <a:close/>
                </a:path>
              </a:pathLst>
            </a:custGeom>
            <a:solidFill>
              <a:srgbClr val="A69B8D"/>
            </a:solidFill>
          </p:spPr>
        </p:sp>
        <p:sp>
          <p:nvSpPr>
            <p:cNvPr id="18" name="TextBox 18"/>
            <p:cNvSpPr txBox="1"/>
            <p:nvPr/>
          </p:nvSpPr>
          <p:spPr>
            <a:xfrm>
              <a:off x="0" y="-85725"/>
              <a:ext cx="1455925" cy="418083"/>
            </a:xfrm>
            <a:prstGeom prst="rect">
              <a:avLst/>
            </a:prstGeom>
          </p:spPr>
          <p:txBody>
            <a:bodyPr lIns="50800" tIns="50800" rIns="50800" bIns="50800" rtlCol="0" anchor="ctr"/>
            <a:lstStyle/>
            <a:p>
              <a:pPr algn="ctr">
                <a:lnSpc>
                  <a:spcPts val="5040"/>
                </a:lnSpc>
              </a:pPr>
              <a:r>
                <a:rPr lang="en-US" sz="3600">
                  <a:solidFill>
                    <a:srgbClr val="FFFFFF"/>
                  </a:solidFill>
                  <a:latin typeface="Asap Bold"/>
                </a:rPr>
                <a:t>TIỀN CÔNG</a:t>
              </a:r>
            </a:p>
          </p:txBody>
        </p:sp>
      </p:grpSp>
      <p:grpSp>
        <p:nvGrpSpPr>
          <p:cNvPr id="19" name="Group 19"/>
          <p:cNvGrpSpPr/>
          <p:nvPr/>
        </p:nvGrpSpPr>
        <p:grpSpPr>
          <a:xfrm>
            <a:off x="5677252" y="6964932"/>
            <a:ext cx="5112334" cy="1167041"/>
            <a:chOff x="0" y="0"/>
            <a:chExt cx="1455925" cy="332358"/>
          </a:xfrm>
        </p:grpSpPr>
        <p:sp>
          <p:nvSpPr>
            <p:cNvPr id="20" name="Freeform 20"/>
            <p:cNvSpPr/>
            <p:nvPr/>
          </p:nvSpPr>
          <p:spPr>
            <a:xfrm>
              <a:off x="0" y="0"/>
              <a:ext cx="1455925" cy="332358"/>
            </a:xfrm>
            <a:custGeom>
              <a:avLst/>
              <a:gdLst/>
              <a:ahLst/>
              <a:cxnLst/>
              <a:rect l="l" t="t" r="r" b="b"/>
              <a:pathLst>
                <a:path w="1455925" h="332358">
                  <a:moveTo>
                    <a:pt x="77232" y="0"/>
                  </a:moveTo>
                  <a:lnTo>
                    <a:pt x="1378692" y="0"/>
                  </a:lnTo>
                  <a:cubicBezTo>
                    <a:pt x="1399176" y="0"/>
                    <a:pt x="1418820" y="8137"/>
                    <a:pt x="1433304" y="22621"/>
                  </a:cubicBezTo>
                  <a:cubicBezTo>
                    <a:pt x="1447788" y="37105"/>
                    <a:pt x="1455925" y="56749"/>
                    <a:pt x="1455925" y="77232"/>
                  </a:cubicBezTo>
                  <a:lnTo>
                    <a:pt x="1455925" y="255125"/>
                  </a:lnTo>
                  <a:cubicBezTo>
                    <a:pt x="1455925" y="275609"/>
                    <a:pt x="1447788" y="295253"/>
                    <a:pt x="1433304" y="309737"/>
                  </a:cubicBezTo>
                  <a:cubicBezTo>
                    <a:pt x="1418820" y="324221"/>
                    <a:pt x="1399176" y="332358"/>
                    <a:pt x="1378692" y="332358"/>
                  </a:cubicBezTo>
                  <a:lnTo>
                    <a:pt x="77232" y="332358"/>
                  </a:lnTo>
                  <a:cubicBezTo>
                    <a:pt x="56749" y="332358"/>
                    <a:pt x="37105" y="324221"/>
                    <a:pt x="22621" y="309737"/>
                  </a:cubicBezTo>
                  <a:cubicBezTo>
                    <a:pt x="8137" y="295253"/>
                    <a:pt x="0" y="275609"/>
                    <a:pt x="0" y="255125"/>
                  </a:cubicBezTo>
                  <a:lnTo>
                    <a:pt x="0" y="77232"/>
                  </a:lnTo>
                  <a:cubicBezTo>
                    <a:pt x="0" y="56749"/>
                    <a:pt x="8137" y="37105"/>
                    <a:pt x="22621" y="22621"/>
                  </a:cubicBezTo>
                  <a:cubicBezTo>
                    <a:pt x="37105" y="8137"/>
                    <a:pt x="56749" y="0"/>
                    <a:pt x="77232" y="0"/>
                  </a:cubicBezTo>
                  <a:close/>
                </a:path>
              </a:pathLst>
            </a:custGeom>
            <a:solidFill>
              <a:srgbClr val="573A13"/>
            </a:solidFill>
          </p:spPr>
        </p:sp>
        <p:sp>
          <p:nvSpPr>
            <p:cNvPr id="21" name="TextBox 21"/>
            <p:cNvSpPr txBox="1"/>
            <p:nvPr/>
          </p:nvSpPr>
          <p:spPr>
            <a:xfrm>
              <a:off x="0" y="-85725"/>
              <a:ext cx="1455925" cy="418083"/>
            </a:xfrm>
            <a:prstGeom prst="rect">
              <a:avLst/>
            </a:prstGeom>
          </p:spPr>
          <p:txBody>
            <a:bodyPr lIns="50800" tIns="50800" rIns="50800" bIns="50800" rtlCol="0" anchor="ctr"/>
            <a:lstStyle/>
            <a:p>
              <a:pPr algn="ctr">
                <a:lnSpc>
                  <a:spcPts val="5040"/>
                </a:lnSpc>
              </a:pPr>
              <a:r>
                <a:rPr lang="en-US" sz="3600">
                  <a:solidFill>
                    <a:srgbClr val="FFFFFF"/>
                  </a:solidFill>
                  <a:latin typeface="Asap Bold"/>
                </a:rPr>
                <a:t>NGƯỜI CHO VAY</a:t>
              </a:r>
            </a:p>
          </p:txBody>
        </p:sp>
      </p:grpSp>
      <p:grpSp>
        <p:nvGrpSpPr>
          <p:cNvPr id="22" name="Group 22"/>
          <p:cNvGrpSpPr/>
          <p:nvPr/>
        </p:nvGrpSpPr>
        <p:grpSpPr>
          <a:xfrm>
            <a:off x="11936403" y="6953944"/>
            <a:ext cx="5112334" cy="1167041"/>
            <a:chOff x="0" y="0"/>
            <a:chExt cx="1455925" cy="332358"/>
          </a:xfrm>
        </p:grpSpPr>
        <p:sp>
          <p:nvSpPr>
            <p:cNvPr id="23" name="Freeform 23"/>
            <p:cNvSpPr/>
            <p:nvPr/>
          </p:nvSpPr>
          <p:spPr>
            <a:xfrm>
              <a:off x="0" y="0"/>
              <a:ext cx="1455925" cy="332358"/>
            </a:xfrm>
            <a:custGeom>
              <a:avLst/>
              <a:gdLst/>
              <a:ahLst/>
              <a:cxnLst/>
              <a:rect l="l" t="t" r="r" b="b"/>
              <a:pathLst>
                <a:path w="1455925" h="332358">
                  <a:moveTo>
                    <a:pt x="77232" y="0"/>
                  </a:moveTo>
                  <a:lnTo>
                    <a:pt x="1378692" y="0"/>
                  </a:lnTo>
                  <a:cubicBezTo>
                    <a:pt x="1399176" y="0"/>
                    <a:pt x="1418820" y="8137"/>
                    <a:pt x="1433304" y="22621"/>
                  </a:cubicBezTo>
                  <a:cubicBezTo>
                    <a:pt x="1447788" y="37105"/>
                    <a:pt x="1455925" y="56749"/>
                    <a:pt x="1455925" y="77232"/>
                  </a:cubicBezTo>
                  <a:lnTo>
                    <a:pt x="1455925" y="255125"/>
                  </a:lnTo>
                  <a:cubicBezTo>
                    <a:pt x="1455925" y="275609"/>
                    <a:pt x="1447788" y="295253"/>
                    <a:pt x="1433304" y="309737"/>
                  </a:cubicBezTo>
                  <a:cubicBezTo>
                    <a:pt x="1418820" y="324221"/>
                    <a:pt x="1399176" y="332358"/>
                    <a:pt x="1378692" y="332358"/>
                  </a:cubicBezTo>
                  <a:lnTo>
                    <a:pt x="77232" y="332358"/>
                  </a:lnTo>
                  <a:cubicBezTo>
                    <a:pt x="56749" y="332358"/>
                    <a:pt x="37105" y="324221"/>
                    <a:pt x="22621" y="309737"/>
                  </a:cubicBezTo>
                  <a:cubicBezTo>
                    <a:pt x="8137" y="295253"/>
                    <a:pt x="0" y="275609"/>
                    <a:pt x="0" y="255125"/>
                  </a:cubicBezTo>
                  <a:lnTo>
                    <a:pt x="0" y="77232"/>
                  </a:lnTo>
                  <a:cubicBezTo>
                    <a:pt x="0" y="56749"/>
                    <a:pt x="8137" y="37105"/>
                    <a:pt x="22621" y="22621"/>
                  </a:cubicBezTo>
                  <a:cubicBezTo>
                    <a:pt x="37105" y="8137"/>
                    <a:pt x="56749" y="0"/>
                    <a:pt x="77232" y="0"/>
                  </a:cubicBezTo>
                  <a:close/>
                </a:path>
              </a:pathLst>
            </a:custGeom>
            <a:solidFill>
              <a:srgbClr val="573A13"/>
            </a:solidFill>
          </p:spPr>
        </p:sp>
        <p:sp>
          <p:nvSpPr>
            <p:cNvPr id="24" name="TextBox 24"/>
            <p:cNvSpPr txBox="1"/>
            <p:nvPr/>
          </p:nvSpPr>
          <p:spPr>
            <a:xfrm>
              <a:off x="0" y="-85725"/>
              <a:ext cx="1455925" cy="418083"/>
            </a:xfrm>
            <a:prstGeom prst="rect">
              <a:avLst/>
            </a:prstGeom>
          </p:spPr>
          <p:txBody>
            <a:bodyPr lIns="50800" tIns="50800" rIns="50800" bIns="50800" rtlCol="0" anchor="ctr"/>
            <a:lstStyle/>
            <a:p>
              <a:pPr algn="ctr">
                <a:lnSpc>
                  <a:spcPts val="5040"/>
                </a:lnSpc>
              </a:pPr>
              <a:r>
                <a:rPr lang="en-US" sz="3600">
                  <a:solidFill>
                    <a:srgbClr val="FFFFFF"/>
                  </a:solidFill>
                  <a:latin typeface="Asap Bold"/>
                </a:rPr>
                <a:t>LỢI TỨC</a:t>
              </a:r>
            </a:p>
          </p:txBody>
        </p:sp>
      </p:grpSp>
      <p:grpSp>
        <p:nvGrpSpPr>
          <p:cNvPr id="25" name="Group 25"/>
          <p:cNvGrpSpPr/>
          <p:nvPr/>
        </p:nvGrpSpPr>
        <p:grpSpPr>
          <a:xfrm>
            <a:off x="5677252" y="8501944"/>
            <a:ext cx="5112334" cy="1167041"/>
            <a:chOff x="0" y="0"/>
            <a:chExt cx="1455925" cy="332358"/>
          </a:xfrm>
        </p:grpSpPr>
        <p:sp>
          <p:nvSpPr>
            <p:cNvPr id="26" name="Freeform 26"/>
            <p:cNvSpPr/>
            <p:nvPr/>
          </p:nvSpPr>
          <p:spPr>
            <a:xfrm>
              <a:off x="0" y="0"/>
              <a:ext cx="1455925" cy="332358"/>
            </a:xfrm>
            <a:custGeom>
              <a:avLst/>
              <a:gdLst/>
              <a:ahLst/>
              <a:cxnLst/>
              <a:rect l="l" t="t" r="r" b="b"/>
              <a:pathLst>
                <a:path w="1455925" h="332358">
                  <a:moveTo>
                    <a:pt x="77232" y="0"/>
                  </a:moveTo>
                  <a:lnTo>
                    <a:pt x="1378692" y="0"/>
                  </a:lnTo>
                  <a:cubicBezTo>
                    <a:pt x="1399176" y="0"/>
                    <a:pt x="1418820" y="8137"/>
                    <a:pt x="1433304" y="22621"/>
                  </a:cubicBezTo>
                  <a:cubicBezTo>
                    <a:pt x="1447788" y="37105"/>
                    <a:pt x="1455925" y="56749"/>
                    <a:pt x="1455925" y="77232"/>
                  </a:cubicBezTo>
                  <a:lnTo>
                    <a:pt x="1455925" y="255125"/>
                  </a:lnTo>
                  <a:cubicBezTo>
                    <a:pt x="1455925" y="275609"/>
                    <a:pt x="1447788" y="295253"/>
                    <a:pt x="1433304" y="309737"/>
                  </a:cubicBezTo>
                  <a:cubicBezTo>
                    <a:pt x="1418820" y="324221"/>
                    <a:pt x="1399176" y="332358"/>
                    <a:pt x="1378692" y="332358"/>
                  </a:cubicBezTo>
                  <a:lnTo>
                    <a:pt x="77232" y="332358"/>
                  </a:lnTo>
                  <a:cubicBezTo>
                    <a:pt x="56749" y="332358"/>
                    <a:pt x="37105" y="324221"/>
                    <a:pt x="22621" y="309737"/>
                  </a:cubicBezTo>
                  <a:cubicBezTo>
                    <a:pt x="8137" y="295253"/>
                    <a:pt x="0" y="275609"/>
                    <a:pt x="0" y="255125"/>
                  </a:cubicBezTo>
                  <a:lnTo>
                    <a:pt x="0" y="77232"/>
                  </a:lnTo>
                  <a:cubicBezTo>
                    <a:pt x="0" y="56749"/>
                    <a:pt x="8137" y="37105"/>
                    <a:pt x="22621" y="22621"/>
                  </a:cubicBezTo>
                  <a:cubicBezTo>
                    <a:pt x="37105" y="8137"/>
                    <a:pt x="56749" y="0"/>
                    <a:pt x="77232" y="0"/>
                  </a:cubicBezTo>
                  <a:close/>
                </a:path>
              </a:pathLst>
            </a:custGeom>
            <a:solidFill>
              <a:srgbClr val="000000"/>
            </a:solidFill>
          </p:spPr>
        </p:sp>
        <p:sp>
          <p:nvSpPr>
            <p:cNvPr id="27" name="TextBox 27"/>
            <p:cNvSpPr txBox="1"/>
            <p:nvPr/>
          </p:nvSpPr>
          <p:spPr>
            <a:xfrm>
              <a:off x="0" y="-85725"/>
              <a:ext cx="1455925" cy="418083"/>
            </a:xfrm>
            <a:prstGeom prst="rect">
              <a:avLst/>
            </a:prstGeom>
          </p:spPr>
          <p:txBody>
            <a:bodyPr lIns="50800" tIns="50800" rIns="50800" bIns="50800" rtlCol="0" anchor="ctr"/>
            <a:lstStyle/>
            <a:p>
              <a:pPr algn="ctr">
                <a:lnSpc>
                  <a:spcPts val="5040"/>
                </a:lnSpc>
              </a:pPr>
              <a:r>
                <a:rPr lang="en-US" sz="3600">
                  <a:solidFill>
                    <a:srgbClr val="FFFFFF"/>
                  </a:solidFill>
                  <a:latin typeface="Asap Bold"/>
                </a:rPr>
                <a:t>NGƯỜI CHO THUÊ</a:t>
              </a:r>
            </a:p>
          </p:txBody>
        </p:sp>
      </p:grpSp>
      <p:grpSp>
        <p:nvGrpSpPr>
          <p:cNvPr id="28" name="Group 28"/>
          <p:cNvGrpSpPr/>
          <p:nvPr/>
        </p:nvGrpSpPr>
        <p:grpSpPr>
          <a:xfrm>
            <a:off x="11936403" y="8490956"/>
            <a:ext cx="5112334" cy="1167041"/>
            <a:chOff x="0" y="0"/>
            <a:chExt cx="1455925" cy="332358"/>
          </a:xfrm>
        </p:grpSpPr>
        <p:sp>
          <p:nvSpPr>
            <p:cNvPr id="29" name="Freeform 29"/>
            <p:cNvSpPr/>
            <p:nvPr/>
          </p:nvSpPr>
          <p:spPr>
            <a:xfrm>
              <a:off x="0" y="0"/>
              <a:ext cx="1455925" cy="332358"/>
            </a:xfrm>
            <a:custGeom>
              <a:avLst/>
              <a:gdLst/>
              <a:ahLst/>
              <a:cxnLst/>
              <a:rect l="l" t="t" r="r" b="b"/>
              <a:pathLst>
                <a:path w="1455925" h="332358">
                  <a:moveTo>
                    <a:pt x="77232" y="0"/>
                  </a:moveTo>
                  <a:lnTo>
                    <a:pt x="1378692" y="0"/>
                  </a:lnTo>
                  <a:cubicBezTo>
                    <a:pt x="1399176" y="0"/>
                    <a:pt x="1418820" y="8137"/>
                    <a:pt x="1433304" y="22621"/>
                  </a:cubicBezTo>
                  <a:cubicBezTo>
                    <a:pt x="1447788" y="37105"/>
                    <a:pt x="1455925" y="56749"/>
                    <a:pt x="1455925" y="77232"/>
                  </a:cubicBezTo>
                  <a:lnTo>
                    <a:pt x="1455925" y="255125"/>
                  </a:lnTo>
                  <a:cubicBezTo>
                    <a:pt x="1455925" y="275609"/>
                    <a:pt x="1447788" y="295253"/>
                    <a:pt x="1433304" y="309737"/>
                  </a:cubicBezTo>
                  <a:cubicBezTo>
                    <a:pt x="1418820" y="324221"/>
                    <a:pt x="1399176" y="332358"/>
                    <a:pt x="1378692" y="332358"/>
                  </a:cubicBezTo>
                  <a:lnTo>
                    <a:pt x="77232" y="332358"/>
                  </a:lnTo>
                  <a:cubicBezTo>
                    <a:pt x="56749" y="332358"/>
                    <a:pt x="37105" y="324221"/>
                    <a:pt x="22621" y="309737"/>
                  </a:cubicBezTo>
                  <a:cubicBezTo>
                    <a:pt x="8137" y="295253"/>
                    <a:pt x="0" y="275609"/>
                    <a:pt x="0" y="255125"/>
                  </a:cubicBezTo>
                  <a:lnTo>
                    <a:pt x="0" y="77232"/>
                  </a:lnTo>
                  <a:cubicBezTo>
                    <a:pt x="0" y="56749"/>
                    <a:pt x="8137" y="37105"/>
                    <a:pt x="22621" y="22621"/>
                  </a:cubicBezTo>
                  <a:cubicBezTo>
                    <a:pt x="37105" y="8137"/>
                    <a:pt x="56749" y="0"/>
                    <a:pt x="77232" y="0"/>
                  </a:cubicBezTo>
                  <a:close/>
                </a:path>
              </a:pathLst>
            </a:custGeom>
            <a:solidFill>
              <a:srgbClr val="000000"/>
            </a:solidFill>
          </p:spPr>
        </p:sp>
        <p:sp>
          <p:nvSpPr>
            <p:cNvPr id="30" name="TextBox 30"/>
            <p:cNvSpPr txBox="1"/>
            <p:nvPr/>
          </p:nvSpPr>
          <p:spPr>
            <a:xfrm>
              <a:off x="0" y="-85725"/>
              <a:ext cx="1455925" cy="418083"/>
            </a:xfrm>
            <a:prstGeom prst="rect">
              <a:avLst/>
            </a:prstGeom>
          </p:spPr>
          <p:txBody>
            <a:bodyPr lIns="50800" tIns="50800" rIns="50800" bIns="50800" rtlCol="0" anchor="ctr"/>
            <a:lstStyle/>
            <a:p>
              <a:pPr algn="ctr">
                <a:lnSpc>
                  <a:spcPts val="5040"/>
                </a:lnSpc>
              </a:pPr>
              <a:r>
                <a:rPr lang="en-US" sz="3600">
                  <a:solidFill>
                    <a:srgbClr val="FFFFFF"/>
                  </a:solidFill>
                  <a:latin typeface="Asap Bold"/>
                </a:rPr>
                <a:t>ĐỊA TÔ</a:t>
              </a:r>
            </a:p>
          </p:txBody>
        </p:sp>
      </p:grpSp>
      <p:sp>
        <p:nvSpPr>
          <p:cNvPr id="31" name="AutoShape 31"/>
          <p:cNvSpPr/>
          <p:nvPr/>
        </p:nvSpPr>
        <p:spPr>
          <a:xfrm flipV="1">
            <a:off x="4088823" y="4474383"/>
            <a:ext cx="1588430" cy="2276966"/>
          </a:xfrm>
          <a:prstGeom prst="line">
            <a:avLst/>
          </a:prstGeom>
          <a:ln w="57150" cap="flat">
            <a:solidFill>
              <a:srgbClr val="000000"/>
            </a:solidFill>
            <a:prstDash val="solid"/>
            <a:headEnd type="none" w="sm" len="sm"/>
            <a:tailEnd type="triangle" w="lg" len="med"/>
          </a:ln>
        </p:spPr>
      </p:sp>
      <p:sp>
        <p:nvSpPr>
          <p:cNvPr id="32" name="AutoShape 32"/>
          <p:cNvSpPr/>
          <p:nvPr/>
        </p:nvSpPr>
        <p:spPr>
          <a:xfrm>
            <a:off x="4088823" y="6751349"/>
            <a:ext cx="1588430" cy="2334116"/>
          </a:xfrm>
          <a:prstGeom prst="line">
            <a:avLst/>
          </a:prstGeom>
          <a:ln w="57150" cap="flat">
            <a:solidFill>
              <a:srgbClr val="000000"/>
            </a:solidFill>
            <a:prstDash val="solid"/>
            <a:headEnd type="none" w="sm" len="sm"/>
            <a:tailEnd type="triangle" w="lg" len="med"/>
          </a:ln>
        </p:spPr>
      </p:sp>
      <p:sp>
        <p:nvSpPr>
          <p:cNvPr id="33" name="AutoShape 33"/>
          <p:cNvSpPr/>
          <p:nvPr/>
        </p:nvSpPr>
        <p:spPr>
          <a:xfrm flipV="1">
            <a:off x="4088823" y="6011440"/>
            <a:ext cx="1588430" cy="739909"/>
          </a:xfrm>
          <a:prstGeom prst="line">
            <a:avLst/>
          </a:prstGeom>
          <a:ln w="57150" cap="flat">
            <a:solidFill>
              <a:srgbClr val="000000"/>
            </a:solidFill>
            <a:prstDash val="solid"/>
            <a:headEnd type="none" w="sm" len="sm"/>
            <a:tailEnd type="triangle" w="lg" len="med"/>
          </a:ln>
        </p:spPr>
      </p:sp>
      <p:sp>
        <p:nvSpPr>
          <p:cNvPr id="34" name="AutoShape 34"/>
          <p:cNvSpPr/>
          <p:nvPr/>
        </p:nvSpPr>
        <p:spPr>
          <a:xfrm>
            <a:off x="4088823" y="6751349"/>
            <a:ext cx="1588430" cy="797104"/>
          </a:xfrm>
          <a:prstGeom prst="line">
            <a:avLst/>
          </a:prstGeom>
          <a:ln w="57150" cap="flat">
            <a:solidFill>
              <a:srgbClr val="000000"/>
            </a:solidFill>
            <a:prstDash val="solid"/>
            <a:headEnd type="none" w="sm" len="sm"/>
            <a:tailEnd type="triangle" w="lg" len="med"/>
          </a:ln>
        </p:spPr>
      </p:sp>
      <p:sp>
        <p:nvSpPr>
          <p:cNvPr id="35" name="AutoShape 35"/>
          <p:cNvSpPr/>
          <p:nvPr/>
        </p:nvSpPr>
        <p:spPr>
          <a:xfrm flipV="1">
            <a:off x="10789587" y="4463394"/>
            <a:ext cx="1146816" cy="10989"/>
          </a:xfrm>
          <a:prstGeom prst="line">
            <a:avLst/>
          </a:prstGeom>
          <a:ln w="57150" cap="flat">
            <a:solidFill>
              <a:srgbClr val="000000"/>
            </a:solidFill>
            <a:prstDash val="solid"/>
            <a:headEnd type="none" w="sm" len="sm"/>
            <a:tailEnd type="triangle" w="lg" len="med"/>
          </a:ln>
        </p:spPr>
      </p:sp>
      <p:sp>
        <p:nvSpPr>
          <p:cNvPr id="36" name="AutoShape 36"/>
          <p:cNvSpPr/>
          <p:nvPr/>
        </p:nvSpPr>
        <p:spPr>
          <a:xfrm flipV="1">
            <a:off x="10789587" y="6000452"/>
            <a:ext cx="1146816" cy="10989"/>
          </a:xfrm>
          <a:prstGeom prst="line">
            <a:avLst/>
          </a:prstGeom>
          <a:ln w="57150" cap="flat">
            <a:solidFill>
              <a:srgbClr val="000000"/>
            </a:solidFill>
            <a:prstDash val="solid"/>
            <a:headEnd type="none" w="sm" len="sm"/>
            <a:tailEnd type="triangle" w="lg" len="med"/>
          </a:ln>
        </p:spPr>
      </p:sp>
      <p:sp>
        <p:nvSpPr>
          <p:cNvPr id="37" name="AutoShape 37"/>
          <p:cNvSpPr/>
          <p:nvPr/>
        </p:nvSpPr>
        <p:spPr>
          <a:xfrm flipV="1">
            <a:off x="10789587" y="7537464"/>
            <a:ext cx="1146816" cy="10989"/>
          </a:xfrm>
          <a:prstGeom prst="line">
            <a:avLst/>
          </a:prstGeom>
          <a:ln w="57150" cap="flat">
            <a:solidFill>
              <a:srgbClr val="000000"/>
            </a:solidFill>
            <a:prstDash val="solid"/>
            <a:headEnd type="none" w="sm" len="sm"/>
            <a:tailEnd type="triangle" w="lg" len="med"/>
          </a:ln>
        </p:spPr>
      </p:sp>
      <p:sp>
        <p:nvSpPr>
          <p:cNvPr id="38" name="AutoShape 38"/>
          <p:cNvSpPr/>
          <p:nvPr/>
        </p:nvSpPr>
        <p:spPr>
          <a:xfrm flipV="1">
            <a:off x="10789587" y="9074476"/>
            <a:ext cx="1146816" cy="10989"/>
          </a:xfrm>
          <a:prstGeom prst="line">
            <a:avLst/>
          </a:prstGeom>
          <a:ln w="57150" cap="flat">
            <a:solidFill>
              <a:srgbClr val="000000"/>
            </a:solidFill>
            <a:prstDash val="solid"/>
            <a:headEnd type="none" w="sm" len="sm"/>
            <a:tailEnd type="triangle" w="lg" len="med"/>
          </a:ln>
        </p:spPr>
      </p:sp>
      <p:sp>
        <p:nvSpPr>
          <p:cNvPr id="39" name="Freeform 39"/>
          <p:cNvSpPr/>
          <p:nvPr/>
        </p:nvSpPr>
        <p:spPr>
          <a:xfrm>
            <a:off x="15091733" y="164729"/>
            <a:ext cx="2539995" cy="2581952"/>
          </a:xfrm>
          <a:custGeom>
            <a:avLst/>
            <a:gdLst/>
            <a:ahLst/>
            <a:cxnLst/>
            <a:rect l="l" t="t" r="r" b="b"/>
            <a:pathLst>
              <a:path w="2539995" h="2581952">
                <a:moveTo>
                  <a:pt x="0" y="0"/>
                </a:moveTo>
                <a:lnTo>
                  <a:pt x="2539995" y="0"/>
                </a:lnTo>
                <a:lnTo>
                  <a:pt x="2539995" y="2581952"/>
                </a:lnTo>
                <a:lnTo>
                  <a:pt x="0" y="2581952"/>
                </a:lnTo>
                <a:lnTo>
                  <a:pt x="0" y="0"/>
                </a:lnTo>
                <a:close/>
              </a:path>
            </a:pathLst>
          </a:custGeom>
          <a:blipFill>
            <a:blip r:embed="rId4"/>
            <a:stretch>
              <a:fillRect/>
            </a:stretch>
          </a:blipFill>
        </p:spPr>
      </p:sp>
      <p:sp>
        <p:nvSpPr>
          <p:cNvPr id="40" name="TextBox 40"/>
          <p:cNvSpPr txBox="1"/>
          <p:nvPr/>
        </p:nvSpPr>
        <p:spPr>
          <a:xfrm>
            <a:off x="571095" y="777396"/>
            <a:ext cx="12391564" cy="580136"/>
          </a:xfrm>
          <a:prstGeom prst="rect">
            <a:avLst/>
          </a:prstGeom>
        </p:spPr>
        <p:txBody>
          <a:bodyPr lIns="0" tIns="0" rIns="0" bIns="0" rtlCol="0" anchor="t">
            <a:spAutoFit/>
          </a:bodyPr>
          <a:lstStyle/>
          <a:p>
            <a:pPr>
              <a:lnSpc>
                <a:spcPts val="4311"/>
              </a:lnSpc>
            </a:pPr>
            <a:r>
              <a:rPr lang="en-US" sz="4399">
                <a:solidFill>
                  <a:srgbClr val="FFFFFF"/>
                </a:solidFill>
                <a:latin typeface="Asap Bold"/>
              </a:rPr>
              <a:t>BẢN CHẤT VÀ BIỂU HIỆN CỦA LỢI ÍCH KINH TẾ</a:t>
            </a:r>
          </a:p>
        </p:txBody>
      </p:sp>
      <p:sp>
        <p:nvSpPr>
          <p:cNvPr id="42" name="Rectangle: Rounded Corners 41">
            <a:extLst>
              <a:ext uri="{FF2B5EF4-FFF2-40B4-BE49-F238E27FC236}">
                <a16:creationId xmlns:a16="http://schemas.microsoft.com/office/drawing/2014/main" id="{2BA9DF6E-B4B6-B779-24F8-4664E95BA08B}"/>
              </a:ext>
            </a:extLst>
          </p:cNvPr>
          <p:cNvSpPr/>
          <p:nvPr/>
        </p:nvSpPr>
        <p:spPr>
          <a:xfrm>
            <a:off x="6407141" y="2119056"/>
            <a:ext cx="5459402" cy="1165430"/>
          </a:xfrm>
          <a:prstGeom prst="round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15">
            <a:extLst>
              <a:ext uri="{FF2B5EF4-FFF2-40B4-BE49-F238E27FC236}">
                <a16:creationId xmlns:a16="http://schemas.microsoft.com/office/drawing/2014/main" id="{DA757456-89DC-0E15-4BAB-EDB5780A3B9B}"/>
              </a:ext>
            </a:extLst>
          </p:cNvPr>
          <p:cNvSpPr txBox="1"/>
          <p:nvPr/>
        </p:nvSpPr>
        <p:spPr>
          <a:xfrm>
            <a:off x="6623949" y="2264142"/>
            <a:ext cx="5345791" cy="910506"/>
          </a:xfrm>
          <a:prstGeom prst="rect">
            <a:avLst/>
          </a:prstGeom>
        </p:spPr>
        <p:txBody>
          <a:bodyPr wrap="square" lIns="0" tIns="0" rIns="0" bIns="0" rtlCol="0" anchor="t">
            <a:spAutoFit/>
          </a:bodyPr>
          <a:lstStyle/>
          <a:p>
            <a:pPr>
              <a:lnSpc>
                <a:spcPts val="7056"/>
              </a:lnSpc>
            </a:pPr>
            <a:r>
              <a:rPr lang="en-US" sz="7200" dirty="0" err="1">
                <a:solidFill>
                  <a:srgbClr val="605048"/>
                </a:solidFill>
                <a:latin typeface="Asap Bold"/>
              </a:rPr>
              <a:t>Về</a:t>
            </a:r>
            <a:r>
              <a:rPr lang="en-US" sz="7200" dirty="0">
                <a:solidFill>
                  <a:srgbClr val="605048"/>
                </a:solidFill>
                <a:latin typeface="Asap Bold"/>
              </a:rPr>
              <a:t> </a:t>
            </a:r>
            <a:r>
              <a:rPr lang="en-US" sz="7200" dirty="0" err="1">
                <a:solidFill>
                  <a:srgbClr val="605048"/>
                </a:solidFill>
                <a:latin typeface="Asap Bold"/>
              </a:rPr>
              <a:t>biểu</a:t>
            </a:r>
            <a:r>
              <a:rPr lang="en-US" sz="7200" dirty="0">
                <a:solidFill>
                  <a:srgbClr val="605048"/>
                </a:solidFill>
                <a:latin typeface="Asap Bold"/>
              </a:rPr>
              <a:t> </a:t>
            </a:r>
            <a:r>
              <a:rPr lang="en-US" sz="7200" dirty="0" err="1">
                <a:solidFill>
                  <a:srgbClr val="605048"/>
                </a:solidFill>
                <a:latin typeface="Asap Bold"/>
              </a:rPr>
              <a:t>hiện</a:t>
            </a:r>
            <a:endParaRPr lang="en-US" sz="7200" dirty="0">
              <a:solidFill>
                <a:srgbClr val="605048"/>
              </a:solidFill>
              <a:latin typeface="Asap Bo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0-#ppt_w/2"/>
                                          </p:val>
                                        </p:tav>
                                        <p:tav tm="100000">
                                          <p:val>
                                            <p:strVal val="#ppt_x"/>
                                          </p:val>
                                        </p:tav>
                                      </p:tavLst>
                                    </p:anim>
                                    <p:anim calcmode="lin" valueType="num">
                                      <p:cBhvr additive="base">
                                        <p:cTn id="13" dur="500" fill="hold"/>
                                        <p:tgtEl>
                                          <p:spTgt spid="3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0-#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fill="hold" nodeType="after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fill="hold"/>
                                        <p:tgtEl>
                                          <p:spTgt spid="36"/>
                                        </p:tgtEl>
                                        <p:attrNameLst>
                                          <p:attrName>ppt_x</p:attrName>
                                        </p:attrNameLst>
                                      </p:cBhvr>
                                      <p:tavLst>
                                        <p:tav tm="0">
                                          <p:val>
                                            <p:strVal val="0-#ppt_w/2"/>
                                          </p:val>
                                        </p:tav>
                                        <p:tav tm="100000">
                                          <p:val>
                                            <p:strVal val="#ppt_x"/>
                                          </p:val>
                                        </p:tav>
                                      </p:tavLst>
                                    </p:anim>
                                    <p:anim calcmode="lin" valueType="num">
                                      <p:cBhvr additive="base">
                                        <p:cTn id="43" dur="500" fill="hold"/>
                                        <p:tgtEl>
                                          <p:spTgt spid="36"/>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8"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0-#ppt_w/2"/>
                                          </p:val>
                                        </p:tav>
                                        <p:tav tm="100000">
                                          <p:val>
                                            <p:strVal val="#ppt_x"/>
                                          </p:val>
                                        </p:tav>
                                      </p:tavLst>
                                    </p:anim>
                                    <p:anim calcmode="lin" valueType="num">
                                      <p:cBhvr additive="base">
                                        <p:cTn id="48" dur="500" fill="hold"/>
                                        <p:tgtEl>
                                          <p:spTgt spid="16"/>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fill="hold" nodeType="after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fill="hold"/>
                                        <p:tgtEl>
                                          <p:spTgt spid="34"/>
                                        </p:tgtEl>
                                        <p:attrNameLst>
                                          <p:attrName>ppt_x</p:attrName>
                                        </p:attrNameLst>
                                      </p:cBhvr>
                                      <p:tavLst>
                                        <p:tav tm="0">
                                          <p:val>
                                            <p:strVal val="0-#ppt_w/2"/>
                                          </p:val>
                                        </p:tav>
                                        <p:tav tm="100000">
                                          <p:val>
                                            <p:strVal val="#ppt_x"/>
                                          </p:val>
                                        </p:tav>
                                      </p:tavLst>
                                    </p:anim>
                                    <p:anim calcmode="lin" valueType="num">
                                      <p:cBhvr additive="base">
                                        <p:cTn id="53" dur="500" fill="hold"/>
                                        <p:tgtEl>
                                          <p:spTgt spid="34"/>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8"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0-#ppt_w/2"/>
                                          </p:val>
                                        </p:tav>
                                        <p:tav tm="100000">
                                          <p:val>
                                            <p:strVal val="#ppt_x"/>
                                          </p:val>
                                        </p:tav>
                                      </p:tavLst>
                                    </p:anim>
                                    <p:anim calcmode="lin" valueType="num">
                                      <p:cBhvr additive="base">
                                        <p:cTn id="58" dur="500" fill="hold"/>
                                        <p:tgtEl>
                                          <p:spTgt spid="19"/>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nodeType="afterEffect">
                                  <p:stCondLst>
                                    <p:cond delay="0"/>
                                  </p:stCondLst>
                                  <p:childTnLst>
                                    <p:set>
                                      <p:cBhvr>
                                        <p:cTn id="61" dur="1" fill="hold">
                                          <p:stCondLst>
                                            <p:cond delay="0"/>
                                          </p:stCondLst>
                                        </p:cTn>
                                        <p:tgtEl>
                                          <p:spTgt spid="37"/>
                                        </p:tgtEl>
                                        <p:attrNameLst>
                                          <p:attrName>style.visibility</p:attrName>
                                        </p:attrNameLst>
                                      </p:cBhvr>
                                      <p:to>
                                        <p:strVal val="visible"/>
                                      </p:to>
                                    </p:set>
                                    <p:anim calcmode="lin" valueType="num">
                                      <p:cBhvr additive="base">
                                        <p:cTn id="62" dur="500" fill="hold"/>
                                        <p:tgtEl>
                                          <p:spTgt spid="37"/>
                                        </p:tgtEl>
                                        <p:attrNameLst>
                                          <p:attrName>ppt_x</p:attrName>
                                        </p:attrNameLst>
                                      </p:cBhvr>
                                      <p:tavLst>
                                        <p:tav tm="0">
                                          <p:val>
                                            <p:strVal val="0-#ppt_w/2"/>
                                          </p:val>
                                        </p:tav>
                                        <p:tav tm="100000">
                                          <p:val>
                                            <p:strVal val="#ppt_x"/>
                                          </p:val>
                                        </p:tav>
                                      </p:tavLst>
                                    </p:anim>
                                    <p:anim calcmode="lin" valueType="num">
                                      <p:cBhvr additive="base">
                                        <p:cTn id="63" dur="500" fill="hold"/>
                                        <p:tgtEl>
                                          <p:spTgt spid="37"/>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nodeType="after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500" fill="hold"/>
                                        <p:tgtEl>
                                          <p:spTgt spid="22"/>
                                        </p:tgtEl>
                                        <p:attrNameLst>
                                          <p:attrName>ppt_x</p:attrName>
                                        </p:attrNameLst>
                                      </p:cBhvr>
                                      <p:tavLst>
                                        <p:tav tm="0">
                                          <p:val>
                                            <p:strVal val="0-#ppt_w/2"/>
                                          </p:val>
                                        </p:tav>
                                        <p:tav tm="100000">
                                          <p:val>
                                            <p:strVal val="#ppt_x"/>
                                          </p:val>
                                        </p:tav>
                                      </p:tavLst>
                                    </p:anim>
                                    <p:anim calcmode="lin" valueType="num">
                                      <p:cBhvr additive="base">
                                        <p:cTn id="68" dur="500" fill="hold"/>
                                        <p:tgtEl>
                                          <p:spTgt spid="22"/>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additive="base">
                                        <p:cTn id="72" dur="500" fill="hold"/>
                                        <p:tgtEl>
                                          <p:spTgt spid="32"/>
                                        </p:tgtEl>
                                        <p:attrNameLst>
                                          <p:attrName>ppt_x</p:attrName>
                                        </p:attrNameLst>
                                      </p:cBhvr>
                                      <p:tavLst>
                                        <p:tav tm="0">
                                          <p:val>
                                            <p:strVal val="0-#ppt_w/2"/>
                                          </p:val>
                                        </p:tav>
                                        <p:tav tm="100000">
                                          <p:val>
                                            <p:strVal val="#ppt_x"/>
                                          </p:val>
                                        </p:tav>
                                      </p:tavLst>
                                    </p:anim>
                                    <p:anim calcmode="lin" valueType="num">
                                      <p:cBhvr additive="base">
                                        <p:cTn id="73" dur="500" fill="hold"/>
                                        <p:tgtEl>
                                          <p:spTgt spid="32"/>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8" fill="hold"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0-#ppt_w/2"/>
                                          </p:val>
                                        </p:tav>
                                        <p:tav tm="100000">
                                          <p:val>
                                            <p:strVal val="#ppt_x"/>
                                          </p:val>
                                        </p:tav>
                                      </p:tavLst>
                                    </p:anim>
                                    <p:anim calcmode="lin" valueType="num">
                                      <p:cBhvr additive="base">
                                        <p:cTn id="78" dur="500" fill="hold"/>
                                        <p:tgtEl>
                                          <p:spTgt spid="25"/>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8" fill="hold" nodeType="after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additive="base">
                                        <p:cTn id="82" dur="500" fill="hold"/>
                                        <p:tgtEl>
                                          <p:spTgt spid="38"/>
                                        </p:tgtEl>
                                        <p:attrNameLst>
                                          <p:attrName>ppt_x</p:attrName>
                                        </p:attrNameLst>
                                      </p:cBhvr>
                                      <p:tavLst>
                                        <p:tav tm="0">
                                          <p:val>
                                            <p:strVal val="0-#ppt_w/2"/>
                                          </p:val>
                                        </p:tav>
                                        <p:tav tm="100000">
                                          <p:val>
                                            <p:strVal val="#ppt_x"/>
                                          </p:val>
                                        </p:tav>
                                      </p:tavLst>
                                    </p:anim>
                                    <p:anim calcmode="lin" valueType="num">
                                      <p:cBhvr additive="base">
                                        <p:cTn id="83" dur="500" fill="hold"/>
                                        <p:tgtEl>
                                          <p:spTgt spid="38"/>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2" presetClass="entr" presetSubtype="8" fill="hold"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0-#ppt_w/2"/>
                                          </p:val>
                                        </p:tav>
                                        <p:tav tm="100000">
                                          <p:val>
                                            <p:strVal val="#ppt_x"/>
                                          </p:val>
                                        </p:tav>
                                      </p:tavLst>
                                    </p:anim>
                                    <p:anim calcmode="lin" valueType="num">
                                      <p:cBhvr additive="base">
                                        <p:cTn id="8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481803" y="435715"/>
            <a:ext cx="19584115" cy="1177773"/>
          </a:xfrm>
          <a:custGeom>
            <a:avLst/>
            <a:gdLst/>
            <a:ahLst/>
            <a:cxnLst/>
            <a:rect l="l" t="t" r="r" b="b"/>
            <a:pathLst>
              <a:path w="19584115" h="1177773">
                <a:moveTo>
                  <a:pt x="0" y="0"/>
                </a:moveTo>
                <a:lnTo>
                  <a:pt x="19584115" y="0"/>
                </a:lnTo>
                <a:lnTo>
                  <a:pt x="19584115" y="1177773"/>
                </a:lnTo>
                <a:lnTo>
                  <a:pt x="0" y="1177773"/>
                </a:lnTo>
                <a:lnTo>
                  <a:pt x="0" y="0"/>
                </a:lnTo>
                <a:close/>
              </a:path>
            </a:pathLst>
          </a:custGeom>
          <a:blipFill>
            <a:blip r:embed="rId2"/>
            <a:stretch>
              <a:fillRect l="-71044" t="-163310" b="-163310"/>
            </a:stretch>
          </a:blipFill>
        </p:spPr>
      </p:sp>
      <p:sp>
        <p:nvSpPr>
          <p:cNvPr id="3" name="TextBox 3"/>
          <p:cNvSpPr txBox="1"/>
          <p:nvPr/>
        </p:nvSpPr>
        <p:spPr>
          <a:xfrm>
            <a:off x="285548" y="777396"/>
            <a:ext cx="17716905" cy="580136"/>
          </a:xfrm>
          <a:prstGeom prst="rect">
            <a:avLst/>
          </a:prstGeom>
        </p:spPr>
        <p:txBody>
          <a:bodyPr lIns="0" tIns="0" rIns="0" bIns="0" rtlCol="0" anchor="t">
            <a:spAutoFit/>
          </a:bodyPr>
          <a:lstStyle/>
          <a:p>
            <a:pPr>
              <a:lnSpc>
                <a:spcPts val="4311"/>
              </a:lnSpc>
            </a:pPr>
            <a:r>
              <a:rPr lang="en-US" sz="4399">
                <a:solidFill>
                  <a:srgbClr val="FFFFFF"/>
                </a:solidFill>
                <a:latin typeface="Asap Bold"/>
              </a:rPr>
              <a:t>VAI TRÒ CỦA LỢI ÍCH KINH TẾ ĐỐI VỚI CÁC CHỦ THỂ KINH TẾ XÃ HỘI</a:t>
            </a:r>
          </a:p>
        </p:txBody>
      </p:sp>
      <p:sp>
        <p:nvSpPr>
          <p:cNvPr id="4" name="TextBox 4"/>
          <p:cNvSpPr txBox="1"/>
          <p:nvPr/>
        </p:nvSpPr>
        <p:spPr>
          <a:xfrm>
            <a:off x="820882" y="2482561"/>
            <a:ext cx="4854923" cy="4129496"/>
          </a:xfrm>
          <a:prstGeom prst="rect">
            <a:avLst/>
          </a:prstGeom>
        </p:spPr>
        <p:txBody>
          <a:bodyPr lIns="0" tIns="0" rIns="0" bIns="0" rtlCol="0" anchor="t">
            <a:spAutoFit/>
          </a:bodyPr>
          <a:lstStyle/>
          <a:p>
            <a:pPr>
              <a:lnSpc>
                <a:spcPts val="6539"/>
              </a:lnSpc>
              <a:spcBef>
                <a:spcPct val="0"/>
              </a:spcBef>
            </a:pPr>
            <a:r>
              <a:rPr lang="en-US" sz="4671">
                <a:solidFill>
                  <a:srgbClr val="AB7C6A"/>
                </a:solidFill>
                <a:latin typeface="Asap Bold Italics"/>
              </a:rPr>
              <a:t>Lợi ích kinh tế </a:t>
            </a:r>
          </a:p>
          <a:p>
            <a:pPr>
              <a:lnSpc>
                <a:spcPts val="6539"/>
              </a:lnSpc>
              <a:spcBef>
                <a:spcPct val="0"/>
              </a:spcBef>
            </a:pPr>
            <a:r>
              <a:rPr lang="en-US" sz="4671">
                <a:solidFill>
                  <a:srgbClr val="000000"/>
                </a:solidFill>
                <a:latin typeface="Asap Bold Italics"/>
              </a:rPr>
              <a:t>là động lực trực tiếp của các chủ thể và hoạt động kinh tế - xã hội</a:t>
            </a:r>
          </a:p>
        </p:txBody>
      </p:sp>
      <p:sp>
        <p:nvSpPr>
          <p:cNvPr id="5" name="TextBox 5"/>
          <p:cNvSpPr txBox="1"/>
          <p:nvPr/>
        </p:nvSpPr>
        <p:spPr>
          <a:xfrm>
            <a:off x="13160086" y="5851945"/>
            <a:ext cx="4615932" cy="3300821"/>
          </a:xfrm>
          <a:prstGeom prst="rect">
            <a:avLst/>
          </a:prstGeom>
        </p:spPr>
        <p:txBody>
          <a:bodyPr lIns="0" tIns="0" rIns="0" bIns="0" rtlCol="0" anchor="t">
            <a:spAutoFit/>
          </a:bodyPr>
          <a:lstStyle/>
          <a:p>
            <a:pPr>
              <a:lnSpc>
                <a:spcPts val="6539"/>
              </a:lnSpc>
              <a:spcBef>
                <a:spcPct val="0"/>
              </a:spcBef>
            </a:pPr>
            <a:r>
              <a:rPr lang="en-US" sz="4671">
                <a:solidFill>
                  <a:srgbClr val="AB7C6A"/>
                </a:solidFill>
                <a:latin typeface="Asap Bold Italics"/>
              </a:rPr>
              <a:t>Lợi ích kinh tế</a:t>
            </a:r>
            <a:r>
              <a:rPr lang="en-US" sz="4671">
                <a:solidFill>
                  <a:srgbClr val="000000"/>
                </a:solidFill>
                <a:latin typeface="Asap Bold Italics"/>
              </a:rPr>
              <a:t> </a:t>
            </a:r>
          </a:p>
          <a:p>
            <a:pPr>
              <a:lnSpc>
                <a:spcPts val="6539"/>
              </a:lnSpc>
              <a:spcBef>
                <a:spcPct val="0"/>
              </a:spcBef>
            </a:pPr>
            <a:r>
              <a:rPr lang="en-US" sz="4671">
                <a:solidFill>
                  <a:srgbClr val="000000"/>
                </a:solidFill>
                <a:latin typeface="Asap Bold Italics"/>
              </a:rPr>
              <a:t>là cơ sở thúc đẩy sự phát triển các lợi ích khác</a:t>
            </a:r>
          </a:p>
        </p:txBody>
      </p:sp>
      <p:sp>
        <p:nvSpPr>
          <p:cNvPr id="6" name="AutoShape 6"/>
          <p:cNvSpPr/>
          <p:nvPr/>
        </p:nvSpPr>
        <p:spPr>
          <a:xfrm flipH="1">
            <a:off x="2429685" y="6987886"/>
            <a:ext cx="0" cy="1559573"/>
          </a:xfrm>
          <a:prstGeom prst="line">
            <a:avLst/>
          </a:prstGeom>
          <a:ln w="66675" cap="flat">
            <a:solidFill>
              <a:srgbClr val="000000"/>
            </a:solidFill>
            <a:prstDash val="solid"/>
            <a:headEnd type="none" w="sm" len="sm"/>
            <a:tailEnd type="none" w="sm" len="sm"/>
          </a:ln>
        </p:spPr>
      </p:sp>
      <p:sp>
        <p:nvSpPr>
          <p:cNvPr id="7" name="AutoShape 7"/>
          <p:cNvSpPr/>
          <p:nvPr/>
        </p:nvSpPr>
        <p:spPr>
          <a:xfrm flipH="1" flipV="1">
            <a:off x="2396348" y="8547459"/>
            <a:ext cx="3279457" cy="0"/>
          </a:xfrm>
          <a:prstGeom prst="line">
            <a:avLst/>
          </a:prstGeom>
          <a:ln w="66675" cap="flat">
            <a:solidFill>
              <a:srgbClr val="000000"/>
            </a:solidFill>
            <a:prstDash val="solid"/>
            <a:headEnd type="none" w="sm" len="sm"/>
            <a:tailEnd type="none" w="sm" len="sm"/>
          </a:ln>
        </p:spPr>
      </p:sp>
      <p:sp>
        <p:nvSpPr>
          <p:cNvPr id="8" name="AutoShape 8"/>
          <p:cNvSpPr/>
          <p:nvPr/>
        </p:nvSpPr>
        <p:spPr>
          <a:xfrm flipV="1">
            <a:off x="5675805" y="3439943"/>
            <a:ext cx="0" cy="5140854"/>
          </a:xfrm>
          <a:prstGeom prst="line">
            <a:avLst/>
          </a:prstGeom>
          <a:ln w="66675" cap="flat">
            <a:solidFill>
              <a:srgbClr val="000000"/>
            </a:solidFill>
            <a:prstDash val="solid"/>
            <a:headEnd type="none" w="sm" len="sm"/>
            <a:tailEnd type="none" w="sm" len="sm"/>
          </a:ln>
        </p:spPr>
      </p:sp>
      <p:sp>
        <p:nvSpPr>
          <p:cNvPr id="9" name="AutoShape 9"/>
          <p:cNvSpPr/>
          <p:nvPr/>
        </p:nvSpPr>
        <p:spPr>
          <a:xfrm flipH="1" flipV="1">
            <a:off x="5661518" y="4633034"/>
            <a:ext cx="863962" cy="0"/>
          </a:xfrm>
          <a:prstGeom prst="line">
            <a:avLst/>
          </a:prstGeom>
          <a:ln w="66675" cap="flat">
            <a:solidFill>
              <a:srgbClr val="000000"/>
            </a:solidFill>
            <a:prstDash val="solid"/>
            <a:headEnd type="none" w="sm" len="sm"/>
            <a:tailEnd type="none" w="sm" len="sm"/>
          </a:ln>
        </p:spPr>
      </p:sp>
      <p:sp>
        <p:nvSpPr>
          <p:cNvPr id="10" name="AutoShape 10"/>
          <p:cNvSpPr/>
          <p:nvPr/>
        </p:nvSpPr>
        <p:spPr>
          <a:xfrm flipH="1" flipV="1">
            <a:off x="11520358" y="3842109"/>
            <a:ext cx="3279457" cy="0"/>
          </a:xfrm>
          <a:prstGeom prst="line">
            <a:avLst/>
          </a:prstGeom>
          <a:ln w="66675" cap="flat">
            <a:solidFill>
              <a:srgbClr val="000000"/>
            </a:solidFill>
            <a:prstDash val="solid"/>
            <a:headEnd type="none" w="sm" len="sm"/>
            <a:tailEnd type="none" w="sm" len="sm"/>
          </a:ln>
        </p:spPr>
      </p:sp>
      <p:grpSp>
        <p:nvGrpSpPr>
          <p:cNvPr id="11" name="Group 11"/>
          <p:cNvGrpSpPr/>
          <p:nvPr/>
        </p:nvGrpSpPr>
        <p:grpSpPr>
          <a:xfrm>
            <a:off x="6221557" y="2587336"/>
            <a:ext cx="6177395" cy="6177395"/>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14" name="Freeform 14"/>
          <p:cNvSpPr/>
          <p:nvPr/>
        </p:nvSpPr>
        <p:spPr>
          <a:xfrm>
            <a:off x="7252855" y="3439943"/>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5" name="AutoShape 15"/>
          <p:cNvSpPr/>
          <p:nvPr/>
        </p:nvSpPr>
        <p:spPr>
          <a:xfrm>
            <a:off x="14833153" y="3819911"/>
            <a:ext cx="0" cy="1559573"/>
          </a:xfrm>
          <a:prstGeom prst="line">
            <a:avLst/>
          </a:prstGeom>
          <a:ln w="66675" cap="flat">
            <a:solidFill>
              <a:srgbClr val="000000"/>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481803" y="435715"/>
            <a:ext cx="19584115" cy="1177773"/>
          </a:xfrm>
          <a:custGeom>
            <a:avLst/>
            <a:gdLst/>
            <a:ahLst/>
            <a:cxnLst/>
            <a:rect l="l" t="t" r="r" b="b"/>
            <a:pathLst>
              <a:path w="19584115" h="1177773">
                <a:moveTo>
                  <a:pt x="0" y="0"/>
                </a:moveTo>
                <a:lnTo>
                  <a:pt x="19584115" y="0"/>
                </a:lnTo>
                <a:lnTo>
                  <a:pt x="19584115" y="1177773"/>
                </a:lnTo>
                <a:lnTo>
                  <a:pt x="0" y="1177773"/>
                </a:lnTo>
                <a:lnTo>
                  <a:pt x="0" y="0"/>
                </a:lnTo>
                <a:close/>
              </a:path>
            </a:pathLst>
          </a:custGeom>
          <a:blipFill>
            <a:blip r:embed="rId2"/>
            <a:stretch>
              <a:fillRect l="-71044" t="-163310" b="-163310"/>
            </a:stretch>
          </a:blipFill>
        </p:spPr>
      </p:sp>
      <p:sp>
        <p:nvSpPr>
          <p:cNvPr id="3" name="Freeform 3"/>
          <p:cNvSpPr/>
          <p:nvPr/>
        </p:nvSpPr>
        <p:spPr>
          <a:xfrm>
            <a:off x="285548" y="4580635"/>
            <a:ext cx="5751642" cy="5249706"/>
          </a:xfrm>
          <a:custGeom>
            <a:avLst/>
            <a:gdLst/>
            <a:ahLst/>
            <a:cxnLst/>
            <a:rect l="l" t="t" r="r" b="b"/>
            <a:pathLst>
              <a:path w="5751642" h="5249706">
                <a:moveTo>
                  <a:pt x="0" y="0"/>
                </a:moveTo>
                <a:lnTo>
                  <a:pt x="5751641" y="0"/>
                </a:lnTo>
                <a:lnTo>
                  <a:pt x="5751641" y="5249706"/>
                </a:lnTo>
                <a:lnTo>
                  <a:pt x="0" y="5249706"/>
                </a:lnTo>
                <a:lnTo>
                  <a:pt x="0" y="0"/>
                </a:lnTo>
                <a:close/>
              </a:path>
            </a:pathLst>
          </a:custGeom>
          <a:blipFill>
            <a:blip r:embed="rId3"/>
            <a:stretch>
              <a:fillRect l="-18313" r="-33808"/>
            </a:stretch>
          </a:blipFill>
        </p:spPr>
      </p:sp>
      <p:sp>
        <p:nvSpPr>
          <p:cNvPr id="4" name="Freeform 4"/>
          <p:cNvSpPr/>
          <p:nvPr/>
        </p:nvSpPr>
        <p:spPr>
          <a:xfrm>
            <a:off x="5992927" y="4580635"/>
            <a:ext cx="6210476" cy="5249706"/>
          </a:xfrm>
          <a:custGeom>
            <a:avLst/>
            <a:gdLst/>
            <a:ahLst/>
            <a:cxnLst/>
            <a:rect l="l" t="t" r="r" b="b"/>
            <a:pathLst>
              <a:path w="6210476" h="5249706">
                <a:moveTo>
                  <a:pt x="0" y="0"/>
                </a:moveTo>
                <a:lnTo>
                  <a:pt x="6210476" y="0"/>
                </a:lnTo>
                <a:lnTo>
                  <a:pt x="6210476" y="5249706"/>
                </a:lnTo>
                <a:lnTo>
                  <a:pt x="0" y="5249706"/>
                </a:lnTo>
                <a:lnTo>
                  <a:pt x="0" y="0"/>
                </a:lnTo>
                <a:close/>
              </a:path>
            </a:pathLst>
          </a:custGeom>
          <a:blipFill>
            <a:blip r:embed="rId4"/>
            <a:stretch>
              <a:fillRect l="-22171" r="-18711"/>
            </a:stretch>
          </a:blipFill>
        </p:spPr>
      </p:sp>
      <p:sp>
        <p:nvSpPr>
          <p:cNvPr id="5" name="Freeform 5"/>
          <p:cNvSpPr/>
          <p:nvPr/>
        </p:nvSpPr>
        <p:spPr>
          <a:xfrm>
            <a:off x="11794812" y="4580635"/>
            <a:ext cx="6207640" cy="5249706"/>
          </a:xfrm>
          <a:custGeom>
            <a:avLst/>
            <a:gdLst/>
            <a:ahLst/>
            <a:cxnLst/>
            <a:rect l="l" t="t" r="r" b="b"/>
            <a:pathLst>
              <a:path w="6207640" h="5249706">
                <a:moveTo>
                  <a:pt x="0" y="0"/>
                </a:moveTo>
                <a:lnTo>
                  <a:pt x="6207640" y="0"/>
                </a:lnTo>
                <a:lnTo>
                  <a:pt x="6207640" y="5249706"/>
                </a:lnTo>
                <a:lnTo>
                  <a:pt x="0" y="5249706"/>
                </a:lnTo>
                <a:lnTo>
                  <a:pt x="0" y="0"/>
                </a:lnTo>
                <a:close/>
              </a:path>
            </a:pathLst>
          </a:custGeom>
          <a:blipFill>
            <a:blip r:embed="rId5"/>
            <a:stretch>
              <a:fillRect l="-12224" r="-28722"/>
            </a:stretch>
          </a:blipFill>
        </p:spPr>
      </p:sp>
      <p:sp>
        <p:nvSpPr>
          <p:cNvPr id="6" name="TextBox 6"/>
          <p:cNvSpPr txBox="1"/>
          <p:nvPr/>
        </p:nvSpPr>
        <p:spPr>
          <a:xfrm>
            <a:off x="285548" y="777396"/>
            <a:ext cx="17716905" cy="580136"/>
          </a:xfrm>
          <a:prstGeom prst="rect">
            <a:avLst/>
          </a:prstGeom>
        </p:spPr>
        <p:txBody>
          <a:bodyPr lIns="0" tIns="0" rIns="0" bIns="0" rtlCol="0" anchor="t">
            <a:spAutoFit/>
          </a:bodyPr>
          <a:lstStyle/>
          <a:p>
            <a:pPr>
              <a:lnSpc>
                <a:spcPts val="4311"/>
              </a:lnSpc>
            </a:pPr>
            <a:r>
              <a:rPr lang="en-US" sz="4399">
                <a:solidFill>
                  <a:srgbClr val="FFFFFF"/>
                </a:solidFill>
                <a:latin typeface="Asap Bold"/>
              </a:rPr>
              <a:t>VAI TRÒ CỦA LỢI ÍCH KINH TẾ ĐỐI VỚI CÁC CHỦ THỂ KINH TẾ XÃ HỘI</a:t>
            </a:r>
          </a:p>
        </p:txBody>
      </p:sp>
      <p:sp>
        <p:nvSpPr>
          <p:cNvPr id="7" name="TextBox 7"/>
          <p:cNvSpPr txBox="1"/>
          <p:nvPr/>
        </p:nvSpPr>
        <p:spPr>
          <a:xfrm>
            <a:off x="553215" y="2222789"/>
            <a:ext cx="17181571" cy="1643471"/>
          </a:xfrm>
          <a:prstGeom prst="rect">
            <a:avLst/>
          </a:prstGeom>
        </p:spPr>
        <p:txBody>
          <a:bodyPr lIns="0" tIns="0" rIns="0" bIns="0" rtlCol="0" anchor="t">
            <a:spAutoFit/>
          </a:bodyPr>
          <a:lstStyle/>
          <a:p>
            <a:pPr algn="ctr">
              <a:lnSpc>
                <a:spcPts val="6539"/>
              </a:lnSpc>
              <a:spcBef>
                <a:spcPct val="0"/>
              </a:spcBef>
            </a:pPr>
            <a:r>
              <a:rPr lang="en-US" sz="4671">
                <a:solidFill>
                  <a:srgbClr val="AB7C6A"/>
                </a:solidFill>
                <a:latin typeface="Asap Bold Italics"/>
              </a:rPr>
              <a:t>Lợi ích kinh tế </a:t>
            </a:r>
            <a:r>
              <a:rPr lang="en-US" sz="4671">
                <a:solidFill>
                  <a:srgbClr val="000000"/>
                </a:solidFill>
                <a:latin typeface="Asap Bold Italics"/>
              </a:rPr>
              <a:t>là động lực trực tiếp của các chủ thể và hoạt động kinh tế - xã hội</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481803" y="435715"/>
            <a:ext cx="19584115" cy="1177773"/>
          </a:xfrm>
          <a:custGeom>
            <a:avLst/>
            <a:gdLst/>
            <a:ahLst/>
            <a:cxnLst/>
            <a:rect l="l" t="t" r="r" b="b"/>
            <a:pathLst>
              <a:path w="19584115" h="1177773">
                <a:moveTo>
                  <a:pt x="0" y="0"/>
                </a:moveTo>
                <a:lnTo>
                  <a:pt x="19584115" y="0"/>
                </a:lnTo>
                <a:lnTo>
                  <a:pt x="19584115" y="1177773"/>
                </a:lnTo>
                <a:lnTo>
                  <a:pt x="0" y="1177773"/>
                </a:lnTo>
                <a:lnTo>
                  <a:pt x="0" y="0"/>
                </a:lnTo>
                <a:close/>
              </a:path>
            </a:pathLst>
          </a:custGeom>
          <a:blipFill>
            <a:blip r:embed="rId2"/>
            <a:stretch>
              <a:fillRect l="-71044" t="-163310" b="-163310"/>
            </a:stretch>
          </a:blipFill>
        </p:spPr>
      </p:sp>
      <p:sp>
        <p:nvSpPr>
          <p:cNvPr id="3" name="Freeform 3"/>
          <p:cNvSpPr/>
          <p:nvPr/>
        </p:nvSpPr>
        <p:spPr>
          <a:xfrm>
            <a:off x="5804949" y="3680220"/>
            <a:ext cx="6678102" cy="6150120"/>
          </a:xfrm>
          <a:custGeom>
            <a:avLst/>
            <a:gdLst/>
            <a:ahLst/>
            <a:cxnLst/>
            <a:rect l="l" t="t" r="r" b="b"/>
            <a:pathLst>
              <a:path w="6678102" h="6150120">
                <a:moveTo>
                  <a:pt x="0" y="0"/>
                </a:moveTo>
                <a:lnTo>
                  <a:pt x="6678102" y="0"/>
                </a:lnTo>
                <a:lnTo>
                  <a:pt x="6678102" y="6150121"/>
                </a:lnTo>
                <a:lnTo>
                  <a:pt x="0" y="6150121"/>
                </a:lnTo>
                <a:lnTo>
                  <a:pt x="0" y="0"/>
                </a:lnTo>
                <a:close/>
              </a:path>
            </a:pathLst>
          </a:custGeom>
          <a:blipFill>
            <a:blip r:embed="rId3"/>
            <a:stretch>
              <a:fillRect l="-42109" t="-7451" r="-34504" b="-422"/>
            </a:stretch>
          </a:blipFill>
        </p:spPr>
      </p:sp>
      <p:sp>
        <p:nvSpPr>
          <p:cNvPr id="4" name="Freeform 4"/>
          <p:cNvSpPr/>
          <p:nvPr/>
        </p:nvSpPr>
        <p:spPr>
          <a:xfrm>
            <a:off x="285548" y="3680220"/>
            <a:ext cx="5519401" cy="6150120"/>
          </a:xfrm>
          <a:custGeom>
            <a:avLst/>
            <a:gdLst/>
            <a:ahLst/>
            <a:cxnLst/>
            <a:rect l="l" t="t" r="r" b="b"/>
            <a:pathLst>
              <a:path w="5519401" h="6150120">
                <a:moveTo>
                  <a:pt x="0" y="0"/>
                </a:moveTo>
                <a:lnTo>
                  <a:pt x="5519401" y="0"/>
                </a:lnTo>
                <a:lnTo>
                  <a:pt x="5519401" y="6150121"/>
                </a:lnTo>
                <a:lnTo>
                  <a:pt x="0" y="6150121"/>
                </a:lnTo>
                <a:lnTo>
                  <a:pt x="0" y="0"/>
                </a:lnTo>
                <a:close/>
              </a:path>
            </a:pathLst>
          </a:custGeom>
          <a:blipFill>
            <a:blip r:embed="rId4"/>
            <a:stretch>
              <a:fillRect l="-24245" r="-24245"/>
            </a:stretch>
          </a:blipFill>
        </p:spPr>
      </p:sp>
      <p:sp>
        <p:nvSpPr>
          <p:cNvPr id="5" name="Freeform 5"/>
          <p:cNvSpPr/>
          <p:nvPr/>
        </p:nvSpPr>
        <p:spPr>
          <a:xfrm>
            <a:off x="11866798" y="3680220"/>
            <a:ext cx="6135654" cy="6150120"/>
          </a:xfrm>
          <a:custGeom>
            <a:avLst/>
            <a:gdLst/>
            <a:ahLst/>
            <a:cxnLst/>
            <a:rect l="l" t="t" r="r" b="b"/>
            <a:pathLst>
              <a:path w="6135654" h="6150120">
                <a:moveTo>
                  <a:pt x="0" y="0"/>
                </a:moveTo>
                <a:lnTo>
                  <a:pt x="6135654" y="0"/>
                </a:lnTo>
                <a:lnTo>
                  <a:pt x="6135654" y="6150121"/>
                </a:lnTo>
                <a:lnTo>
                  <a:pt x="0" y="6150121"/>
                </a:lnTo>
                <a:lnTo>
                  <a:pt x="0" y="0"/>
                </a:lnTo>
                <a:close/>
              </a:path>
            </a:pathLst>
          </a:custGeom>
          <a:blipFill>
            <a:blip r:embed="rId5"/>
            <a:stretch>
              <a:fillRect l="-56903" r="-3473"/>
            </a:stretch>
          </a:blipFill>
        </p:spPr>
      </p:sp>
      <p:sp>
        <p:nvSpPr>
          <p:cNvPr id="6" name="TextBox 6"/>
          <p:cNvSpPr txBox="1"/>
          <p:nvPr/>
        </p:nvSpPr>
        <p:spPr>
          <a:xfrm>
            <a:off x="285548" y="777396"/>
            <a:ext cx="17716905" cy="580136"/>
          </a:xfrm>
          <a:prstGeom prst="rect">
            <a:avLst/>
          </a:prstGeom>
        </p:spPr>
        <p:txBody>
          <a:bodyPr lIns="0" tIns="0" rIns="0" bIns="0" rtlCol="0" anchor="t">
            <a:spAutoFit/>
          </a:bodyPr>
          <a:lstStyle/>
          <a:p>
            <a:pPr>
              <a:lnSpc>
                <a:spcPts val="4311"/>
              </a:lnSpc>
            </a:pPr>
            <a:r>
              <a:rPr lang="en-US" sz="4399">
                <a:solidFill>
                  <a:srgbClr val="FFFFFF"/>
                </a:solidFill>
                <a:latin typeface="Asap Bold"/>
              </a:rPr>
              <a:t>VAI TRÒ CỦA LỢI ÍCH KINH TẾ ĐỐI VỚI CÁC CHỦ THỂ KINH TẾ XÃ HỘI</a:t>
            </a:r>
          </a:p>
        </p:txBody>
      </p:sp>
      <p:sp>
        <p:nvSpPr>
          <p:cNvPr id="7" name="TextBox 7"/>
          <p:cNvSpPr txBox="1"/>
          <p:nvPr/>
        </p:nvSpPr>
        <p:spPr>
          <a:xfrm>
            <a:off x="757352" y="2189150"/>
            <a:ext cx="16773296" cy="814796"/>
          </a:xfrm>
          <a:prstGeom prst="rect">
            <a:avLst/>
          </a:prstGeom>
        </p:spPr>
        <p:txBody>
          <a:bodyPr lIns="0" tIns="0" rIns="0" bIns="0" rtlCol="0" anchor="t">
            <a:spAutoFit/>
          </a:bodyPr>
          <a:lstStyle/>
          <a:p>
            <a:pPr algn="ctr">
              <a:lnSpc>
                <a:spcPts val="6539"/>
              </a:lnSpc>
              <a:spcBef>
                <a:spcPct val="0"/>
              </a:spcBef>
            </a:pPr>
            <a:r>
              <a:rPr lang="en-US" sz="4671">
                <a:solidFill>
                  <a:srgbClr val="AB7C6A"/>
                </a:solidFill>
                <a:latin typeface="Asap Bold Italics"/>
              </a:rPr>
              <a:t>Lợi ích kinh tế</a:t>
            </a:r>
            <a:r>
              <a:rPr lang="en-US" sz="4671">
                <a:solidFill>
                  <a:srgbClr val="000000"/>
                </a:solidFill>
                <a:latin typeface="Asap Bold Italics"/>
              </a:rPr>
              <a:t> là cơ sở thúc đẩy sự phát triển các lợi ích khác</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9259" b="-9259"/>
            </a:stretch>
          </a:blipFill>
        </p:spPr>
      </p:sp>
      <p:sp>
        <p:nvSpPr>
          <p:cNvPr id="3" name="Freeform 3"/>
          <p:cNvSpPr/>
          <p:nvPr/>
        </p:nvSpPr>
        <p:spPr>
          <a:xfrm>
            <a:off x="3948705" y="2602282"/>
            <a:ext cx="10390589" cy="5469320"/>
          </a:xfrm>
          <a:custGeom>
            <a:avLst/>
            <a:gdLst/>
            <a:ahLst/>
            <a:cxnLst/>
            <a:rect l="l" t="t" r="r" b="b"/>
            <a:pathLst>
              <a:path w="10390589" h="5469320">
                <a:moveTo>
                  <a:pt x="0" y="0"/>
                </a:moveTo>
                <a:lnTo>
                  <a:pt x="10390590" y="0"/>
                </a:lnTo>
                <a:lnTo>
                  <a:pt x="10390590" y="5469320"/>
                </a:lnTo>
                <a:lnTo>
                  <a:pt x="0" y="5469320"/>
                </a:lnTo>
                <a:lnTo>
                  <a:pt x="0" y="0"/>
                </a:lnTo>
                <a:close/>
              </a:path>
            </a:pathLst>
          </a:custGeom>
          <a:blipFill>
            <a:blip r:embed="rId3"/>
            <a:stretch>
              <a:fillRect t="-75137" b="-2493"/>
            </a:stretch>
          </a:blipFill>
        </p:spPr>
      </p:sp>
      <p:sp>
        <p:nvSpPr>
          <p:cNvPr id="4" name="Freeform 4"/>
          <p:cNvSpPr/>
          <p:nvPr/>
        </p:nvSpPr>
        <p:spPr>
          <a:xfrm rot="-3026566">
            <a:off x="1756468" y="1768625"/>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4197371" y="3834659"/>
            <a:ext cx="9893257" cy="2975991"/>
          </a:xfrm>
          <a:prstGeom prst="rect">
            <a:avLst/>
          </a:prstGeom>
        </p:spPr>
        <p:txBody>
          <a:bodyPr lIns="0" tIns="0" rIns="0" bIns="0" rtlCol="0" anchor="t">
            <a:spAutoFit/>
          </a:bodyPr>
          <a:lstStyle/>
          <a:p>
            <a:pPr algn="ctr">
              <a:lnSpc>
                <a:spcPts val="11712"/>
              </a:lnSpc>
            </a:pPr>
            <a:r>
              <a:rPr lang="en-US" sz="9600">
                <a:solidFill>
                  <a:srgbClr val="000000"/>
                </a:solidFill>
                <a:latin typeface="Asap Bold"/>
              </a:rPr>
              <a:t>QUAN HỆ LỢI ÍCH KINH TẾ</a:t>
            </a:r>
          </a:p>
        </p:txBody>
      </p:sp>
      <p:sp>
        <p:nvSpPr>
          <p:cNvPr id="6" name="Freeform 6"/>
          <p:cNvSpPr/>
          <p:nvPr/>
        </p:nvSpPr>
        <p:spPr>
          <a:xfrm rot="7671314">
            <a:off x="12475122" y="6351505"/>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8158162" y="1616445"/>
            <a:ext cx="1971675" cy="1971675"/>
            <a:chOff x="0" y="0"/>
            <a:chExt cx="2628900" cy="2628900"/>
          </a:xfrm>
        </p:grpSpPr>
        <p:grpSp>
          <p:nvGrpSpPr>
            <p:cNvPr id="8" name="Group 8"/>
            <p:cNvGrpSpPr/>
            <p:nvPr/>
          </p:nvGrpSpPr>
          <p:grpSpPr>
            <a:xfrm>
              <a:off x="0" y="0"/>
              <a:ext cx="2628900" cy="26289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11" name="TextBox 11"/>
            <p:cNvSpPr txBox="1"/>
            <p:nvPr/>
          </p:nvSpPr>
          <p:spPr>
            <a:xfrm>
              <a:off x="831082" y="125939"/>
              <a:ext cx="966737" cy="2186522"/>
            </a:xfrm>
            <a:prstGeom prst="rect">
              <a:avLst/>
            </a:prstGeom>
          </p:spPr>
          <p:txBody>
            <a:bodyPr lIns="0" tIns="0" rIns="0" bIns="0" rtlCol="0" anchor="t">
              <a:spAutoFit/>
            </a:bodyPr>
            <a:lstStyle/>
            <a:p>
              <a:pPr algn="r">
                <a:lnSpc>
                  <a:spcPts val="13788"/>
                </a:lnSpc>
              </a:pPr>
              <a:r>
                <a:rPr lang="en-US" sz="9848">
                  <a:solidFill>
                    <a:srgbClr val="605048"/>
                  </a:solidFill>
                  <a:latin typeface="Carelia"/>
                </a:rPr>
                <a:t>b</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587086" y="197247"/>
            <a:ext cx="17208802" cy="9630421"/>
            <a:chOff x="0" y="-38100"/>
            <a:chExt cx="4532359" cy="2536407"/>
          </a:xfrm>
        </p:grpSpPr>
        <p:sp>
          <p:nvSpPr>
            <p:cNvPr id="4" name="Freeform 4"/>
            <p:cNvSpPr/>
            <p:nvPr/>
          </p:nvSpPr>
          <p:spPr>
            <a:xfrm>
              <a:off x="25014" y="0"/>
              <a:ext cx="4507345" cy="2498307"/>
            </a:xfrm>
            <a:custGeom>
              <a:avLst/>
              <a:gdLst/>
              <a:ahLst/>
              <a:cxnLst/>
              <a:rect l="l" t="t" r="r" b="b"/>
              <a:pathLst>
                <a:path w="4507345" h="2498307">
                  <a:moveTo>
                    <a:pt x="4976" y="0"/>
                  </a:moveTo>
                  <a:lnTo>
                    <a:pt x="4502369" y="0"/>
                  </a:lnTo>
                  <a:cubicBezTo>
                    <a:pt x="4505118" y="0"/>
                    <a:pt x="4507345" y="2228"/>
                    <a:pt x="4507345" y="4976"/>
                  </a:cubicBezTo>
                  <a:lnTo>
                    <a:pt x="4507345" y="2493331"/>
                  </a:lnTo>
                  <a:cubicBezTo>
                    <a:pt x="4507345" y="2496079"/>
                    <a:pt x="4505118" y="2498307"/>
                    <a:pt x="4502369" y="2498307"/>
                  </a:cubicBezTo>
                  <a:lnTo>
                    <a:pt x="4976" y="2498307"/>
                  </a:lnTo>
                  <a:cubicBezTo>
                    <a:pt x="2228" y="2498307"/>
                    <a:pt x="0" y="2496079"/>
                    <a:pt x="0" y="2493331"/>
                  </a:cubicBezTo>
                  <a:lnTo>
                    <a:pt x="0" y="4976"/>
                  </a:lnTo>
                  <a:cubicBezTo>
                    <a:pt x="0" y="2228"/>
                    <a:pt x="2228" y="0"/>
                    <a:pt x="4976" y="0"/>
                  </a:cubicBezTo>
                  <a:close/>
                </a:path>
              </a:pathLst>
            </a:custGeom>
            <a:solidFill>
              <a:srgbClr val="F5F4F2">
                <a:alpha val="94902"/>
              </a:srgbClr>
            </a:solidFill>
            <a:ln w="19050" cap="sq">
              <a:solidFill>
                <a:srgbClr val="000000">
                  <a:alpha val="94902"/>
                </a:srgbClr>
              </a:solidFill>
              <a:prstDash val="solid"/>
              <a:miter/>
            </a:ln>
          </p:spPr>
        </p:sp>
        <p:sp>
          <p:nvSpPr>
            <p:cNvPr id="5" name="TextBox 5"/>
            <p:cNvSpPr txBox="1"/>
            <p:nvPr/>
          </p:nvSpPr>
          <p:spPr>
            <a:xfrm>
              <a:off x="0" y="-38100"/>
              <a:ext cx="4507345" cy="253640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321006" y="3238500"/>
            <a:ext cx="956792" cy="934763"/>
            <a:chOff x="0" y="0"/>
            <a:chExt cx="831955" cy="812800"/>
          </a:xfrm>
        </p:grpSpPr>
        <p:sp>
          <p:nvSpPr>
            <p:cNvPr id="7" name="Freeform 7"/>
            <p:cNvSpPr/>
            <p:nvPr/>
          </p:nvSpPr>
          <p:spPr>
            <a:xfrm>
              <a:off x="0" y="0"/>
              <a:ext cx="831955" cy="812800"/>
            </a:xfrm>
            <a:custGeom>
              <a:avLst/>
              <a:gdLst/>
              <a:ahLst/>
              <a:cxnLst/>
              <a:rect l="l" t="t" r="r" b="b"/>
              <a:pathLst>
                <a:path w="831955" h="812800">
                  <a:moveTo>
                    <a:pt x="242746" y="0"/>
                  </a:moveTo>
                  <a:lnTo>
                    <a:pt x="589209" y="0"/>
                  </a:lnTo>
                  <a:cubicBezTo>
                    <a:pt x="723274" y="0"/>
                    <a:pt x="831955" y="108681"/>
                    <a:pt x="831955" y="242746"/>
                  </a:cubicBezTo>
                  <a:lnTo>
                    <a:pt x="831955" y="570054"/>
                  </a:lnTo>
                  <a:cubicBezTo>
                    <a:pt x="831955" y="704119"/>
                    <a:pt x="723274" y="812800"/>
                    <a:pt x="589209" y="812800"/>
                  </a:cubicBezTo>
                  <a:lnTo>
                    <a:pt x="242746" y="812800"/>
                  </a:lnTo>
                  <a:cubicBezTo>
                    <a:pt x="108681" y="812800"/>
                    <a:pt x="0" y="704119"/>
                    <a:pt x="0" y="570054"/>
                  </a:cubicBezTo>
                  <a:lnTo>
                    <a:pt x="0" y="242746"/>
                  </a:lnTo>
                  <a:cubicBezTo>
                    <a:pt x="0" y="108681"/>
                    <a:pt x="108681" y="0"/>
                    <a:pt x="242746" y="0"/>
                  </a:cubicBezTo>
                  <a:close/>
                </a:path>
              </a:pathLst>
            </a:custGeom>
            <a:solidFill>
              <a:srgbClr val="C6B9AB"/>
            </a:solidFill>
          </p:spPr>
        </p:sp>
        <p:sp>
          <p:nvSpPr>
            <p:cNvPr id="8" name="TextBox 8"/>
            <p:cNvSpPr txBox="1"/>
            <p:nvPr/>
          </p:nvSpPr>
          <p:spPr>
            <a:xfrm>
              <a:off x="0" y="47625"/>
              <a:ext cx="831955" cy="765175"/>
            </a:xfrm>
            <a:prstGeom prst="rect">
              <a:avLst/>
            </a:prstGeom>
          </p:spPr>
          <p:txBody>
            <a:bodyPr lIns="50800" tIns="50800" rIns="50800" bIns="50800" rtlCol="0" anchor="ctr"/>
            <a:lstStyle/>
            <a:p>
              <a:pPr algn="ctr">
                <a:lnSpc>
                  <a:spcPts val="4326"/>
                </a:lnSpc>
              </a:pPr>
              <a:r>
                <a:rPr lang="en-US" sz="4200" spc="298" dirty="0">
                  <a:solidFill>
                    <a:srgbClr val="F5F4F2"/>
                  </a:solidFill>
                  <a:latin typeface="Arimo Bold"/>
                </a:rPr>
                <a:t>01</a:t>
              </a:r>
            </a:p>
          </p:txBody>
        </p:sp>
      </p:grpSp>
      <p:sp>
        <p:nvSpPr>
          <p:cNvPr id="9" name="TextBox 9"/>
          <p:cNvSpPr txBox="1"/>
          <p:nvPr/>
        </p:nvSpPr>
        <p:spPr>
          <a:xfrm>
            <a:off x="4179294" y="585470"/>
            <a:ext cx="9929412" cy="972185"/>
          </a:xfrm>
          <a:prstGeom prst="rect">
            <a:avLst/>
          </a:prstGeom>
        </p:spPr>
        <p:txBody>
          <a:bodyPr lIns="0" tIns="0" rIns="0" bIns="0" rtlCol="0" anchor="t">
            <a:spAutoFit/>
          </a:bodyPr>
          <a:lstStyle/>
          <a:p>
            <a:pPr marL="0" lvl="0" indent="0" algn="ctr">
              <a:lnSpc>
                <a:spcPts val="7419"/>
              </a:lnSpc>
              <a:spcBef>
                <a:spcPct val="0"/>
              </a:spcBef>
            </a:pPr>
            <a:r>
              <a:rPr lang="en-US" sz="6999">
                <a:solidFill>
                  <a:srgbClr val="C6B9AB"/>
                </a:solidFill>
                <a:latin typeface="Montserrat Heavy"/>
              </a:rPr>
              <a:t>Thành viên nhóm</a:t>
            </a:r>
          </a:p>
        </p:txBody>
      </p:sp>
      <p:grpSp>
        <p:nvGrpSpPr>
          <p:cNvPr id="10" name="Group 10"/>
          <p:cNvGrpSpPr/>
          <p:nvPr/>
        </p:nvGrpSpPr>
        <p:grpSpPr>
          <a:xfrm>
            <a:off x="1321006" y="4366871"/>
            <a:ext cx="956792" cy="934763"/>
            <a:chOff x="0" y="0"/>
            <a:chExt cx="831955" cy="812800"/>
          </a:xfrm>
        </p:grpSpPr>
        <p:sp>
          <p:nvSpPr>
            <p:cNvPr id="11" name="Freeform 11"/>
            <p:cNvSpPr/>
            <p:nvPr/>
          </p:nvSpPr>
          <p:spPr>
            <a:xfrm>
              <a:off x="0" y="0"/>
              <a:ext cx="831955" cy="812800"/>
            </a:xfrm>
            <a:custGeom>
              <a:avLst/>
              <a:gdLst/>
              <a:ahLst/>
              <a:cxnLst/>
              <a:rect l="l" t="t" r="r" b="b"/>
              <a:pathLst>
                <a:path w="831955" h="812800">
                  <a:moveTo>
                    <a:pt x="242746" y="0"/>
                  </a:moveTo>
                  <a:lnTo>
                    <a:pt x="589209" y="0"/>
                  </a:lnTo>
                  <a:cubicBezTo>
                    <a:pt x="723274" y="0"/>
                    <a:pt x="831955" y="108681"/>
                    <a:pt x="831955" y="242746"/>
                  </a:cubicBezTo>
                  <a:lnTo>
                    <a:pt x="831955" y="570054"/>
                  </a:lnTo>
                  <a:cubicBezTo>
                    <a:pt x="831955" y="704119"/>
                    <a:pt x="723274" y="812800"/>
                    <a:pt x="589209" y="812800"/>
                  </a:cubicBezTo>
                  <a:lnTo>
                    <a:pt x="242746" y="812800"/>
                  </a:lnTo>
                  <a:cubicBezTo>
                    <a:pt x="108681" y="812800"/>
                    <a:pt x="0" y="704119"/>
                    <a:pt x="0" y="570054"/>
                  </a:cubicBezTo>
                  <a:lnTo>
                    <a:pt x="0" y="242746"/>
                  </a:lnTo>
                  <a:cubicBezTo>
                    <a:pt x="0" y="108681"/>
                    <a:pt x="108681" y="0"/>
                    <a:pt x="242746" y="0"/>
                  </a:cubicBezTo>
                  <a:close/>
                </a:path>
              </a:pathLst>
            </a:custGeom>
            <a:solidFill>
              <a:srgbClr val="C6B9AB"/>
            </a:solidFill>
          </p:spPr>
        </p:sp>
        <p:sp>
          <p:nvSpPr>
            <p:cNvPr id="12" name="TextBox 12"/>
            <p:cNvSpPr txBox="1"/>
            <p:nvPr/>
          </p:nvSpPr>
          <p:spPr>
            <a:xfrm>
              <a:off x="0" y="47625"/>
              <a:ext cx="831955" cy="765175"/>
            </a:xfrm>
            <a:prstGeom prst="rect">
              <a:avLst/>
            </a:prstGeom>
          </p:spPr>
          <p:txBody>
            <a:bodyPr lIns="50800" tIns="50800" rIns="50800" bIns="50800" rtlCol="0" anchor="ctr"/>
            <a:lstStyle/>
            <a:p>
              <a:pPr algn="ctr">
                <a:lnSpc>
                  <a:spcPts val="4326"/>
                </a:lnSpc>
              </a:pPr>
              <a:r>
                <a:rPr lang="en-US" sz="4200" spc="298">
                  <a:solidFill>
                    <a:srgbClr val="F5F4F2"/>
                  </a:solidFill>
                  <a:latin typeface="Arimo Bold"/>
                </a:rPr>
                <a:t>02</a:t>
              </a:r>
            </a:p>
          </p:txBody>
        </p:sp>
      </p:grpSp>
      <p:grpSp>
        <p:nvGrpSpPr>
          <p:cNvPr id="13" name="Group 13"/>
          <p:cNvGrpSpPr/>
          <p:nvPr/>
        </p:nvGrpSpPr>
        <p:grpSpPr>
          <a:xfrm>
            <a:off x="1321006" y="5495491"/>
            <a:ext cx="956792" cy="934763"/>
            <a:chOff x="0" y="0"/>
            <a:chExt cx="831955" cy="812800"/>
          </a:xfrm>
        </p:grpSpPr>
        <p:sp>
          <p:nvSpPr>
            <p:cNvPr id="14" name="Freeform 14"/>
            <p:cNvSpPr/>
            <p:nvPr/>
          </p:nvSpPr>
          <p:spPr>
            <a:xfrm>
              <a:off x="0" y="0"/>
              <a:ext cx="831955" cy="812800"/>
            </a:xfrm>
            <a:custGeom>
              <a:avLst/>
              <a:gdLst/>
              <a:ahLst/>
              <a:cxnLst/>
              <a:rect l="l" t="t" r="r" b="b"/>
              <a:pathLst>
                <a:path w="831955" h="812800">
                  <a:moveTo>
                    <a:pt x="242746" y="0"/>
                  </a:moveTo>
                  <a:lnTo>
                    <a:pt x="589209" y="0"/>
                  </a:lnTo>
                  <a:cubicBezTo>
                    <a:pt x="723274" y="0"/>
                    <a:pt x="831955" y="108681"/>
                    <a:pt x="831955" y="242746"/>
                  </a:cubicBezTo>
                  <a:lnTo>
                    <a:pt x="831955" y="570054"/>
                  </a:lnTo>
                  <a:cubicBezTo>
                    <a:pt x="831955" y="704119"/>
                    <a:pt x="723274" y="812800"/>
                    <a:pt x="589209" y="812800"/>
                  </a:cubicBezTo>
                  <a:lnTo>
                    <a:pt x="242746" y="812800"/>
                  </a:lnTo>
                  <a:cubicBezTo>
                    <a:pt x="108681" y="812800"/>
                    <a:pt x="0" y="704119"/>
                    <a:pt x="0" y="570054"/>
                  </a:cubicBezTo>
                  <a:lnTo>
                    <a:pt x="0" y="242746"/>
                  </a:lnTo>
                  <a:cubicBezTo>
                    <a:pt x="0" y="108681"/>
                    <a:pt x="108681" y="0"/>
                    <a:pt x="242746" y="0"/>
                  </a:cubicBezTo>
                  <a:close/>
                </a:path>
              </a:pathLst>
            </a:custGeom>
            <a:solidFill>
              <a:srgbClr val="C6B9AB"/>
            </a:solidFill>
          </p:spPr>
        </p:sp>
        <p:sp>
          <p:nvSpPr>
            <p:cNvPr id="15" name="TextBox 15"/>
            <p:cNvSpPr txBox="1"/>
            <p:nvPr/>
          </p:nvSpPr>
          <p:spPr>
            <a:xfrm>
              <a:off x="0" y="47625"/>
              <a:ext cx="831955" cy="765175"/>
            </a:xfrm>
            <a:prstGeom prst="rect">
              <a:avLst/>
            </a:prstGeom>
          </p:spPr>
          <p:txBody>
            <a:bodyPr lIns="50800" tIns="50800" rIns="50800" bIns="50800" rtlCol="0" anchor="ctr"/>
            <a:lstStyle/>
            <a:p>
              <a:pPr algn="ctr">
                <a:lnSpc>
                  <a:spcPts val="4326"/>
                </a:lnSpc>
              </a:pPr>
              <a:r>
                <a:rPr lang="en-US" sz="4200" spc="298">
                  <a:solidFill>
                    <a:srgbClr val="F5F4F2"/>
                  </a:solidFill>
                  <a:latin typeface="Arimo Bold"/>
                </a:rPr>
                <a:t>03</a:t>
              </a:r>
            </a:p>
          </p:txBody>
        </p:sp>
      </p:grpSp>
      <p:grpSp>
        <p:nvGrpSpPr>
          <p:cNvPr id="16" name="Group 16"/>
          <p:cNvGrpSpPr/>
          <p:nvPr/>
        </p:nvGrpSpPr>
        <p:grpSpPr>
          <a:xfrm>
            <a:off x="1321006" y="6624111"/>
            <a:ext cx="956792" cy="934763"/>
            <a:chOff x="0" y="0"/>
            <a:chExt cx="831955" cy="812800"/>
          </a:xfrm>
        </p:grpSpPr>
        <p:sp>
          <p:nvSpPr>
            <p:cNvPr id="17" name="Freeform 17"/>
            <p:cNvSpPr/>
            <p:nvPr/>
          </p:nvSpPr>
          <p:spPr>
            <a:xfrm>
              <a:off x="0" y="0"/>
              <a:ext cx="831955" cy="812800"/>
            </a:xfrm>
            <a:custGeom>
              <a:avLst/>
              <a:gdLst/>
              <a:ahLst/>
              <a:cxnLst/>
              <a:rect l="l" t="t" r="r" b="b"/>
              <a:pathLst>
                <a:path w="831955" h="812800">
                  <a:moveTo>
                    <a:pt x="242746" y="0"/>
                  </a:moveTo>
                  <a:lnTo>
                    <a:pt x="589209" y="0"/>
                  </a:lnTo>
                  <a:cubicBezTo>
                    <a:pt x="723274" y="0"/>
                    <a:pt x="831955" y="108681"/>
                    <a:pt x="831955" y="242746"/>
                  </a:cubicBezTo>
                  <a:lnTo>
                    <a:pt x="831955" y="570054"/>
                  </a:lnTo>
                  <a:cubicBezTo>
                    <a:pt x="831955" y="704119"/>
                    <a:pt x="723274" y="812800"/>
                    <a:pt x="589209" y="812800"/>
                  </a:cubicBezTo>
                  <a:lnTo>
                    <a:pt x="242746" y="812800"/>
                  </a:lnTo>
                  <a:cubicBezTo>
                    <a:pt x="108681" y="812800"/>
                    <a:pt x="0" y="704119"/>
                    <a:pt x="0" y="570054"/>
                  </a:cubicBezTo>
                  <a:lnTo>
                    <a:pt x="0" y="242746"/>
                  </a:lnTo>
                  <a:cubicBezTo>
                    <a:pt x="0" y="108681"/>
                    <a:pt x="108681" y="0"/>
                    <a:pt x="242746" y="0"/>
                  </a:cubicBezTo>
                  <a:close/>
                </a:path>
              </a:pathLst>
            </a:custGeom>
            <a:solidFill>
              <a:srgbClr val="C6B9AB"/>
            </a:solidFill>
          </p:spPr>
        </p:sp>
        <p:sp>
          <p:nvSpPr>
            <p:cNvPr id="18" name="TextBox 18"/>
            <p:cNvSpPr txBox="1"/>
            <p:nvPr/>
          </p:nvSpPr>
          <p:spPr>
            <a:xfrm>
              <a:off x="0" y="47625"/>
              <a:ext cx="831955" cy="765175"/>
            </a:xfrm>
            <a:prstGeom prst="rect">
              <a:avLst/>
            </a:prstGeom>
          </p:spPr>
          <p:txBody>
            <a:bodyPr lIns="50800" tIns="50800" rIns="50800" bIns="50800" rtlCol="0" anchor="ctr"/>
            <a:lstStyle/>
            <a:p>
              <a:pPr algn="ctr">
                <a:lnSpc>
                  <a:spcPts val="4326"/>
                </a:lnSpc>
              </a:pPr>
              <a:r>
                <a:rPr lang="en-US" sz="4200" spc="298">
                  <a:solidFill>
                    <a:srgbClr val="F5F4F2"/>
                  </a:solidFill>
                  <a:latin typeface="Arimo Bold"/>
                </a:rPr>
                <a:t>04</a:t>
              </a:r>
            </a:p>
          </p:txBody>
        </p:sp>
      </p:grpSp>
      <p:grpSp>
        <p:nvGrpSpPr>
          <p:cNvPr id="28" name="Group 28"/>
          <p:cNvGrpSpPr/>
          <p:nvPr/>
        </p:nvGrpSpPr>
        <p:grpSpPr>
          <a:xfrm>
            <a:off x="9681531" y="3249805"/>
            <a:ext cx="956792" cy="934763"/>
            <a:chOff x="0" y="0"/>
            <a:chExt cx="831955" cy="812800"/>
          </a:xfrm>
        </p:grpSpPr>
        <p:sp>
          <p:nvSpPr>
            <p:cNvPr id="29" name="Freeform 29"/>
            <p:cNvSpPr/>
            <p:nvPr/>
          </p:nvSpPr>
          <p:spPr>
            <a:xfrm>
              <a:off x="0" y="0"/>
              <a:ext cx="831955" cy="812800"/>
            </a:xfrm>
            <a:custGeom>
              <a:avLst/>
              <a:gdLst/>
              <a:ahLst/>
              <a:cxnLst/>
              <a:rect l="l" t="t" r="r" b="b"/>
              <a:pathLst>
                <a:path w="831955" h="812800">
                  <a:moveTo>
                    <a:pt x="242746" y="0"/>
                  </a:moveTo>
                  <a:lnTo>
                    <a:pt x="589209" y="0"/>
                  </a:lnTo>
                  <a:cubicBezTo>
                    <a:pt x="723274" y="0"/>
                    <a:pt x="831955" y="108681"/>
                    <a:pt x="831955" y="242746"/>
                  </a:cubicBezTo>
                  <a:lnTo>
                    <a:pt x="831955" y="570054"/>
                  </a:lnTo>
                  <a:cubicBezTo>
                    <a:pt x="831955" y="704119"/>
                    <a:pt x="723274" y="812800"/>
                    <a:pt x="589209" y="812800"/>
                  </a:cubicBezTo>
                  <a:lnTo>
                    <a:pt x="242746" y="812800"/>
                  </a:lnTo>
                  <a:cubicBezTo>
                    <a:pt x="108681" y="812800"/>
                    <a:pt x="0" y="704119"/>
                    <a:pt x="0" y="570054"/>
                  </a:cubicBezTo>
                  <a:lnTo>
                    <a:pt x="0" y="242746"/>
                  </a:lnTo>
                  <a:cubicBezTo>
                    <a:pt x="0" y="108681"/>
                    <a:pt x="108681" y="0"/>
                    <a:pt x="242746" y="0"/>
                  </a:cubicBezTo>
                  <a:close/>
                </a:path>
              </a:pathLst>
            </a:custGeom>
            <a:solidFill>
              <a:srgbClr val="C6B9AB"/>
            </a:solidFill>
          </p:spPr>
        </p:sp>
        <p:sp>
          <p:nvSpPr>
            <p:cNvPr id="30" name="TextBox 30"/>
            <p:cNvSpPr txBox="1"/>
            <p:nvPr/>
          </p:nvSpPr>
          <p:spPr>
            <a:xfrm>
              <a:off x="0" y="47625"/>
              <a:ext cx="831955" cy="765175"/>
            </a:xfrm>
            <a:prstGeom prst="rect">
              <a:avLst/>
            </a:prstGeom>
          </p:spPr>
          <p:txBody>
            <a:bodyPr lIns="50800" tIns="50800" rIns="50800" bIns="50800" rtlCol="0" anchor="ctr"/>
            <a:lstStyle/>
            <a:p>
              <a:pPr algn="ctr">
                <a:lnSpc>
                  <a:spcPts val="4326"/>
                </a:lnSpc>
              </a:pPr>
              <a:r>
                <a:rPr lang="en-US" sz="4200" spc="298">
                  <a:solidFill>
                    <a:srgbClr val="F5F4F2"/>
                  </a:solidFill>
                  <a:latin typeface="Arimo Bold"/>
                </a:rPr>
                <a:t>08</a:t>
              </a:r>
            </a:p>
          </p:txBody>
        </p:sp>
      </p:grpSp>
      <p:sp>
        <p:nvSpPr>
          <p:cNvPr id="49" name="TextBox 49"/>
          <p:cNvSpPr txBox="1"/>
          <p:nvPr/>
        </p:nvSpPr>
        <p:spPr>
          <a:xfrm>
            <a:off x="2748074" y="5593302"/>
            <a:ext cx="5925651" cy="620106"/>
          </a:xfrm>
          <a:prstGeom prst="rect">
            <a:avLst/>
          </a:prstGeom>
        </p:spPr>
        <p:txBody>
          <a:bodyPr lIns="0" tIns="0" rIns="0" bIns="0" rtlCol="0" anchor="t">
            <a:spAutoFit/>
          </a:bodyPr>
          <a:lstStyle/>
          <a:p>
            <a:pPr>
              <a:lnSpc>
                <a:spcPts val="5459"/>
              </a:lnSpc>
            </a:pPr>
            <a:r>
              <a:rPr lang="en-US" sz="3200" dirty="0">
                <a:solidFill>
                  <a:srgbClr val="605048"/>
                </a:solidFill>
                <a:latin typeface="Asap Bold"/>
              </a:rPr>
              <a:t>NGUYỄN THỊ BẢO NGỌC</a:t>
            </a:r>
          </a:p>
        </p:txBody>
      </p:sp>
      <p:sp>
        <p:nvSpPr>
          <p:cNvPr id="50" name="TextBox 50"/>
          <p:cNvSpPr txBox="1"/>
          <p:nvPr/>
        </p:nvSpPr>
        <p:spPr>
          <a:xfrm>
            <a:off x="2748074" y="3336311"/>
            <a:ext cx="5925651" cy="620106"/>
          </a:xfrm>
          <a:prstGeom prst="rect">
            <a:avLst/>
          </a:prstGeom>
        </p:spPr>
        <p:txBody>
          <a:bodyPr lIns="0" tIns="0" rIns="0" bIns="0" rtlCol="0" anchor="t">
            <a:spAutoFit/>
          </a:bodyPr>
          <a:lstStyle/>
          <a:p>
            <a:pPr>
              <a:lnSpc>
                <a:spcPts val="5459"/>
              </a:lnSpc>
            </a:pPr>
            <a:r>
              <a:rPr lang="en-US" sz="3200" dirty="0" smtClean="0">
                <a:solidFill>
                  <a:srgbClr val="605048"/>
                </a:solidFill>
                <a:latin typeface="Asap Bold"/>
              </a:rPr>
              <a:t>TRƯƠNG QUỐC KHÁNH</a:t>
            </a:r>
            <a:endParaRPr lang="en-US" sz="3200" dirty="0">
              <a:solidFill>
                <a:srgbClr val="605048"/>
              </a:solidFill>
              <a:latin typeface="Asap Bold"/>
            </a:endParaRPr>
          </a:p>
        </p:txBody>
      </p:sp>
      <p:sp>
        <p:nvSpPr>
          <p:cNvPr id="51" name="TextBox 51"/>
          <p:cNvSpPr txBox="1"/>
          <p:nvPr/>
        </p:nvSpPr>
        <p:spPr>
          <a:xfrm>
            <a:off x="2748074" y="4464682"/>
            <a:ext cx="5925651" cy="620106"/>
          </a:xfrm>
          <a:prstGeom prst="rect">
            <a:avLst/>
          </a:prstGeom>
        </p:spPr>
        <p:txBody>
          <a:bodyPr lIns="0" tIns="0" rIns="0" bIns="0" rtlCol="0" anchor="t">
            <a:spAutoFit/>
          </a:bodyPr>
          <a:lstStyle/>
          <a:p>
            <a:pPr>
              <a:lnSpc>
                <a:spcPts val="5459"/>
              </a:lnSpc>
            </a:pPr>
            <a:r>
              <a:rPr lang="en-US" sz="3200" dirty="0">
                <a:solidFill>
                  <a:srgbClr val="605048"/>
                </a:solidFill>
                <a:latin typeface="Asap Bold"/>
              </a:rPr>
              <a:t>HUỲNH </a:t>
            </a:r>
            <a:r>
              <a:rPr lang="en-US" sz="3200" dirty="0" smtClean="0">
                <a:solidFill>
                  <a:srgbClr val="605048"/>
                </a:solidFill>
                <a:latin typeface="Asap Bold"/>
              </a:rPr>
              <a:t>NHẬT THỦY NHI</a:t>
            </a:r>
            <a:endParaRPr lang="en-US" sz="3200" dirty="0">
              <a:solidFill>
                <a:srgbClr val="605048"/>
              </a:solidFill>
              <a:latin typeface="Asap Bold"/>
            </a:endParaRPr>
          </a:p>
        </p:txBody>
      </p:sp>
      <p:sp>
        <p:nvSpPr>
          <p:cNvPr id="53" name="TextBox 53"/>
          <p:cNvSpPr txBox="1"/>
          <p:nvPr/>
        </p:nvSpPr>
        <p:spPr>
          <a:xfrm>
            <a:off x="2748074" y="6733351"/>
            <a:ext cx="5925651" cy="620106"/>
          </a:xfrm>
          <a:prstGeom prst="rect">
            <a:avLst/>
          </a:prstGeom>
        </p:spPr>
        <p:txBody>
          <a:bodyPr lIns="0" tIns="0" rIns="0" bIns="0" rtlCol="0" anchor="t">
            <a:spAutoFit/>
          </a:bodyPr>
          <a:lstStyle/>
          <a:p>
            <a:pPr>
              <a:lnSpc>
                <a:spcPts val="5459"/>
              </a:lnSpc>
            </a:pPr>
            <a:r>
              <a:rPr lang="en-US" sz="3200" dirty="0" smtClean="0">
                <a:solidFill>
                  <a:srgbClr val="605048"/>
                </a:solidFill>
                <a:latin typeface="Asap Bold"/>
              </a:rPr>
              <a:t>PHẠM VĂN NHÂN</a:t>
            </a:r>
            <a:endParaRPr lang="en-US" sz="3200" dirty="0">
              <a:solidFill>
                <a:srgbClr val="605048"/>
              </a:solidFill>
              <a:latin typeface="Asap Bold"/>
            </a:endParaRPr>
          </a:p>
        </p:txBody>
      </p:sp>
      <p:sp>
        <p:nvSpPr>
          <p:cNvPr id="54" name="TextBox 54"/>
          <p:cNvSpPr txBox="1"/>
          <p:nvPr/>
        </p:nvSpPr>
        <p:spPr>
          <a:xfrm>
            <a:off x="11333649" y="3347616"/>
            <a:ext cx="5925651" cy="620106"/>
          </a:xfrm>
          <a:prstGeom prst="rect">
            <a:avLst/>
          </a:prstGeom>
        </p:spPr>
        <p:txBody>
          <a:bodyPr lIns="0" tIns="0" rIns="0" bIns="0" rtlCol="0" anchor="t">
            <a:spAutoFit/>
          </a:bodyPr>
          <a:lstStyle/>
          <a:p>
            <a:pPr>
              <a:lnSpc>
                <a:spcPts val="5459"/>
              </a:lnSpc>
            </a:pPr>
            <a:r>
              <a:rPr lang="en-US" sz="3200" dirty="0">
                <a:solidFill>
                  <a:srgbClr val="605048"/>
                </a:solidFill>
                <a:latin typeface="Asap Bold"/>
              </a:rPr>
              <a:t>NGUYỄN </a:t>
            </a:r>
            <a:r>
              <a:rPr lang="en-US" sz="3200" dirty="0" smtClean="0">
                <a:solidFill>
                  <a:srgbClr val="605048"/>
                </a:solidFill>
                <a:latin typeface="Asap Bold"/>
              </a:rPr>
              <a:t>BÙI XUÂN THẮNG</a:t>
            </a:r>
            <a:endParaRPr lang="en-US" sz="3200" dirty="0">
              <a:solidFill>
                <a:srgbClr val="605048"/>
              </a:solidFill>
              <a:latin typeface="Asap Bold"/>
            </a:endParaRPr>
          </a:p>
        </p:txBody>
      </p:sp>
      <p:grpSp>
        <p:nvGrpSpPr>
          <p:cNvPr id="63" name="Group 19"/>
          <p:cNvGrpSpPr/>
          <p:nvPr/>
        </p:nvGrpSpPr>
        <p:grpSpPr>
          <a:xfrm>
            <a:off x="9681531" y="4380610"/>
            <a:ext cx="956792" cy="934763"/>
            <a:chOff x="0" y="0"/>
            <a:chExt cx="831955" cy="812800"/>
          </a:xfrm>
        </p:grpSpPr>
        <p:sp>
          <p:nvSpPr>
            <p:cNvPr id="64" name="Freeform 20"/>
            <p:cNvSpPr/>
            <p:nvPr/>
          </p:nvSpPr>
          <p:spPr>
            <a:xfrm>
              <a:off x="0" y="0"/>
              <a:ext cx="831955" cy="812800"/>
            </a:xfrm>
            <a:custGeom>
              <a:avLst/>
              <a:gdLst/>
              <a:ahLst/>
              <a:cxnLst/>
              <a:rect l="l" t="t" r="r" b="b"/>
              <a:pathLst>
                <a:path w="831955" h="812800">
                  <a:moveTo>
                    <a:pt x="242746" y="0"/>
                  </a:moveTo>
                  <a:lnTo>
                    <a:pt x="589209" y="0"/>
                  </a:lnTo>
                  <a:cubicBezTo>
                    <a:pt x="723274" y="0"/>
                    <a:pt x="831955" y="108681"/>
                    <a:pt x="831955" y="242746"/>
                  </a:cubicBezTo>
                  <a:lnTo>
                    <a:pt x="831955" y="570054"/>
                  </a:lnTo>
                  <a:cubicBezTo>
                    <a:pt x="831955" y="704119"/>
                    <a:pt x="723274" y="812800"/>
                    <a:pt x="589209" y="812800"/>
                  </a:cubicBezTo>
                  <a:lnTo>
                    <a:pt x="242746" y="812800"/>
                  </a:lnTo>
                  <a:cubicBezTo>
                    <a:pt x="108681" y="812800"/>
                    <a:pt x="0" y="704119"/>
                    <a:pt x="0" y="570054"/>
                  </a:cubicBezTo>
                  <a:lnTo>
                    <a:pt x="0" y="242746"/>
                  </a:lnTo>
                  <a:cubicBezTo>
                    <a:pt x="0" y="108681"/>
                    <a:pt x="108681" y="0"/>
                    <a:pt x="242746" y="0"/>
                  </a:cubicBezTo>
                  <a:close/>
                </a:path>
              </a:pathLst>
            </a:custGeom>
            <a:solidFill>
              <a:srgbClr val="C6B9AB"/>
            </a:solidFill>
          </p:spPr>
        </p:sp>
        <p:sp>
          <p:nvSpPr>
            <p:cNvPr id="66" name="TextBox 21"/>
            <p:cNvSpPr txBox="1"/>
            <p:nvPr/>
          </p:nvSpPr>
          <p:spPr>
            <a:xfrm>
              <a:off x="0" y="47625"/>
              <a:ext cx="831955" cy="765175"/>
            </a:xfrm>
            <a:prstGeom prst="rect">
              <a:avLst/>
            </a:prstGeom>
          </p:spPr>
          <p:txBody>
            <a:bodyPr lIns="50800" tIns="50800" rIns="50800" bIns="50800" rtlCol="0" anchor="ctr"/>
            <a:lstStyle/>
            <a:p>
              <a:pPr algn="ctr">
                <a:lnSpc>
                  <a:spcPts val="4326"/>
                </a:lnSpc>
              </a:pPr>
              <a:r>
                <a:rPr lang="en-US" sz="4200" spc="298" dirty="0">
                  <a:solidFill>
                    <a:srgbClr val="F5F4F2"/>
                  </a:solidFill>
                  <a:latin typeface="Arimo Bold"/>
                </a:rPr>
                <a:t>05</a:t>
              </a:r>
            </a:p>
          </p:txBody>
        </p:sp>
      </p:grpSp>
      <p:grpSp>
        <p:nvGrpSpPr>
          <p:cNvPr id="67" name="Group 22"/>
          <p:cNvGrpSpPr/>
          <p:nvPr/>
        </p:nvGrpSpPr>
        <p:grpSpPr>
          <a:xfrm>
            <a:off x="9681531" y="5568042"/>
            <a:ext cx="956792" cy="934763"/>
            <a:chOff x="0" y="0"/>
            <a:chExt cx="831955" cy="812800"/>
          </a:xfrm>
        </p:grpSpPr>
        <p:sp>
          <p:nvSpPr>
            <p:cNvPr id="68" name="Freeform 23"/>
            <p:cNvSpPr/>
            <p:nvPr/>
          </p:nvSpPr>
          <p:spPr>
            <a:xfrm>
              <a:off x="0" y="0"/>
              <a:ext cx="831955" cy="812800"/>
            </a:xfrm>
            <a:custGeom>
              <a:avLst/>
              <a:gdLst/>
              <a:ahLst/>
              <a:cxnLst/>
              <a:rect l="l" t="t" r="r" b="b"/>
              <a:pathLst>
                <a:path w="831955" h="812800">
                  <a:moveTo>
                    <a:pt x="242746" y="0"/>
                  </a:moveTo>
                  <a:lnTo>
                    <a:pt x="589209" y="0"/>
                  </a:lnTo>
                  <a:cubicBezTo>
                    <a:pt x="723274" y="0"/>
                    <a:pt x="831955" y="108681"/>
                    <a:pt x="831955" y="242746"/>
                  </a:cubicBezTo>
                  <a:lnTo>
                    <a:pt x="831955" y="570054"/>
                  </a:lnTo>
                  <a:cubicBezTo>
                    <a:pt x="831955" y="704119"/>
                    <a:pt x="723274" y="812800"/>
                    <a:pt x="589209" y="812800"/>
                  </a:cubicBezTo>
                  <a:lnTo>
                    <a:pt x="242746" y="812800"/>
                  </a:lnTo>
                  <a:cubicBezTo>
                    <a:pt x="108681" y="812800"/>
                    <a:pt x="0" y="704119"/>
                    <a:pt x="0" y="570054"/>
                  </a:cubicBezTo>
                  <a:lnTo>
                    <a:pt x="0" y="242746"/>
                  </a:lnTo>
                  <a:cubicBezTo>
                    <a:pt x="0" y="108681"/>
                    <a:pt x="108681" y="0"/>
                    <a:pt x="242746" y="0"/>
                  </a:cubicBezTo>
                  <a:close/>
                </a:path>
              </a:pathLst>
            </a:custGeom>
            <a:solidFill>
              <a:srgbClr val="C6B9AB"/>
            </a:solidFill>
          </p:spPr>
        </p:sp>
        <p:sp>
          <p:nvSpPr>
            <p:cNvPr id="69" name="TextBox 24"/>
            <p:cNvSpPr txBox="1"/>
            <p:nvPr/>
          </p:nvSpPr>
          <p:spPr>
            <a:xfrm>
              <a:off x="0" y="47625"/>
              <a:ext cx="831955" cy="765175"/>
            </a:xfrm>
            <a:prstGeom prst="rect">
              <a:avLst/>
            </a:prstGeom>
          </p:spPr>
          <p:txBody>
            <a:bodyPr lIns="50800" tIns="50800" rIns="50800" bIns="50800" rtlCol="0" anchor="ctr"/>
            <a:lstStyle/>
            <a:p>
              <a:pPr algn="ctr">
                <a:lnSpc>
                  <a:spcPts val="4326"/>
                </a:lnSpc>
              </a:pPr>
              <a:r>
                <a:rPr lang="en-US" sz="4200" spc="298" dirty="0">
                  <a:solidFill>
                    <a:srgbClr val="F5F4F2"/>
                  </a:solidFill>
                  <a:latin typeface="Arimo Bold"/>
                </a:rPr>
                <a:t>06</a:t>
              </a:r>
            </a:p>
          </p:txBody>
        </p:sp>
      </p:grpSp>
      <p:grpSp>
        <p:nvGrpSpPr>
          <p:cNvPr id="70" name="Group 25"/>
          <p:cNvGrpSpPr/>
          <p:nvPr/>
        </p:nvGrpSpPr>
        <p:grpSpPr>
          <a:xfrm>
            <a:off x="9665643" y="6678882"/>
            <a:ext cx="956792" cy="949984"/>
            <a:chOff x="7255874" y="-2896464"/>
            <a:chExt cx="831955" cy="826035"/>
          </a:xfrm>
        </p:grpSpPr>
        <p:sp>
          <p:nvSpPr>
            <p:cNvPr id="71" name="Freeform 26"/>
            <p:cNvSpPr/>
            <p:nvPr/>
          </p:nvSpPr>
          <p:spPr>
            <a:xfrm>
              <a:off x="7255874" y="-2896464"/>
              <a:ext cx="831955" cy="812800"/>
            </a:xfrm>
            <a:custGeom>
              <a:avLst/>
              <a:gdLst/>
              <a:ahLst/>
              <a:cxnLst/>
              <a:rect l="l" t="t" r="r" b="b"/>
              <a:pathLst>
                <a:path w="831955" h="812800">
                  <a:moveTo>
                    <a:pt x="242746" y="0"/>
                  </a:moveTo>
                  <a:lnTo>
                    <a:pt x="589209" y="0"/>
                  </a:lnTo>
                  <a:cubicBezTo>
                    <a:pt x="723274" y="0"/>
                    <a:pt x="831955" y="108681"/>
                    <a:pt x="831955" y="242746"/>
                  </a:cubicBezTo>
                  <a:lnTo>
                    <a:pt x="831955" y="570054"/>
                  </a:lnTo>
                  <a:cubicBezTo>
                    <a:pt x="831955" y="704119"/>
                    <a:pt x="723274" y="812800"/>
                    <a:pt x="589209" y="812800"/>
                  </a:cubicBezTo>
                  <a:lnTo>
                    <a:pt x="242746" y="812800"/>
                  </a:lnTo>
                  <a:cubicBezTo>
                    <a:pt x="108681" y="812800"/>
                    <a:pt x="0" y="704119"/>
                    <a:pt x="0" y="570054"/>
                  </a:cubicBezTo>
                  <a:lnTo>
                    <a:pt x="0" y="242746"/>
                  </a:lnTo>
                  <a:cubicBezTo>
                    <a:pt x="0" y="108681"/>
                    <a:pt x="108681" y="0"/>
                    <a:pt x="242746" y="0"/>
                  </a:cubicBezTo>
                  <a:close/>
                </a:path>
              </a:pathLst>
            </a:custGeom>
            <a:solidFill>
              <a:srgbClr val="C6B9AB"/>
            </a:solidFill>
          </p:spPr>
        </p:sp>
        <p:sp>
          <p:nvSpPr>
            <p:cNvPr id="72" name="TextBox 27"/>
            <p:cNvSpPr txBox="1"/>
            <p:nvPr/>
          </p:nvSpPr>
          <p:spPr>
            <a:xfrm>
              <a:off x="7255874" y="-2835604"/>
              <a:ext cx="831955" cy="765175"/>
            </a:xfrm>
            <a:prstGeom prst="rect">
              <a:avLst/>
            </a:prstGeom>
          </p:spPr>
          <p:txBody>
            <a:bodyPr lIns="50800" tIns="50800" rIns="50800" bIns="50800" rtlCol="0" anchor="ctr"/>
            <a:lstStyle/>
            <a:p>
              <a:pPr algn="ctr">
                <a:lnSpc>
                  <a:spcPts val="4326"/>
                </a:lnSpc>
              </a:pPr>
              <a:r>
                <a:rPr lang="en-US" sz="4200" spc="298" dirty="0">
                  <a:solidFill>
                    <a:srgbClr val="F5F4F2"/>
                  </a:solidFill>
                  <a:latin typeface="Arimo Bold"/>
                </a:rPr>
                <a:t>07</a:t>
              </a:r>
            </a:p>
          </p:txBody>
        </p:sp>
      </p:grpSp>
      <p:sp>
        <p:nvSpPr>
          <p:cNvPr id="73" name="TextBox 56"/>
          <p:cNvSpPr txBox="1"/>
          <p:nvPr/>
        </p:nvSpPr>
        <p:spPr>
          <a:xfrm>
            <a:off x="11333648" y="4537938"/>
            <a:ext cx="5925651" cy="620106"/>
          </a:xfrm>
          <a:prstGeom prst="rect">
            <a:avLst/>
          </a:prstGeom>
        </p:spPr>
        <p:txBody>
          <a:bodyPr lIns="0" tIns="0" rIns="0" bIns="0" rtlCol="0" anchor="t">
            <a:spAutoFit/>
          </a:bodyPr>
          <a:lstStyle/>
          <a:p>
            <a:pPr>
              <a:lnSpc>
                <a:spcPts val="5459"/>
              </a:lnSpc>
            </a:pPr>
            <a:r>
              <a:rPr lang="en-US" sz="3200" dirty="0" smtClean="0">
                <a:solidFill>
                  <a:srgbClr val="605048"/>
                </a:solidFill>
                <a:latin typeface="Asap Bold"/>
              </a:rPr>
              <a:t>TRẦN VÕ MINH HOÀNG</a:t>
            </a:r>
            <a:endParaRPr lang="en-US" sz="3200" dirty="0">
              <a:solidFill>
                <a:srgbClr val="605048"/>
              </a:solidFill>
              <a:latin typeface="Asap Bold"/>
            </a:endParaRPr>
          </a:p>
        </p:txBody>
      </p:sp>
      <p:sp>
        <p:nvSpPr>
          <p:cNvPr id="74" name="TextBox 60"/>
          <p:cNvSpPr txBox="1"/>
          <p:nvPr/>
        </p:nvSpPr>
        <p:spPr>
          <a:xfrm>
            <a:off x="11333648" y="5674753"/>
            <a:ext cx="8143960" cy="639983"/>
          </a:xfrm>
          <a:prstGeom prst="rect">
            <a:avLst/>
          </a:prstGeom>
        </p:spPr>
        <p:txBody>
          <a:bodyPr wrap="square" lIns="0" tIns="0" rIns="0" bIns="0" rtlCol="0" anchor="t">
            <a:spAutoFit/>
          </a:bodyPr>
          <a:lstStyle/>
          <a:p>
            <a:pPr>
              <a:lnSpc>
                <a:spcPts val="5459"/>
              </a:lnSpc>
            </a:pPr>
            <a:r>
              <a:rPr lang="en-US" sz="3200" dirty="0" smtClean="0">
                <a:solidFill>
                  <a:srgbClr val="605048"/>
                </a:solidFill>
                <a:latin typeface="Asap Bold"/>
              </a:rPr>
              <a:t>VÕ PHÚC ĐẠT</a:t>
            </a:r>
            <a:endParaRPr lang="en-US" sz="3200" dirty="0">
              <a:solidFill>
                <a:srgbClr val="605048"/>
              </a:solidFill>
              <a:latin typeface="Asap Bold"/>
            </a:endParaRPr>
          </a:p>
        </p:txBody>
      </p:sp>
      <p:sp>
        <p:nvSpPr>
          <p:cNvPr id="75" name="TextBox 61"/>
          <p:cNvSpPr txBox="1"/>
          <p:nvPr/>
        </p:nvSpPr>
        <p:spPr>
          <a:xfrm>
            <a:off x="11333648" y="6733351"/>
            <a:ext cx="5925651" cy="620106"/>
          </a:xfrm>
          <a:prstGeom prst="rect">
            <a:avLst/>
          </a:prstGeom>
        </p:spPr>
        <p:txBody>
          <a:bodyPr lIns="0" tIns="0" rIns="0" bIns="0" rtlCol="0" anchor="t">
            <a:spAutoFit/>
          </a:bodyPr>
          <a:lstStyle/>
          <a:p>
            <a:pPr>
              <a:lnSpc>
                <a:spcPts val="5459"/>
              </a:lnSpc>
            </a:pPr>
            <a:r>
              <a:rPr lang="en-US" sz="3200" dirty="0" smtClean="0">
                <a:solidFill>
                  <a:srgbClr val="605048"/>
                </a:solidFill>
                <a:latin typeface="Asap Bold"/>
              </a:rPr>
              <a:t>VÕ NGUYỄN HUYỀN VI </a:t>
            </a:r>
            <a:endParaRPr lang="en-US" sz="3200" dirty="0">
              <a:solidFill>
                <a:srgbClr val="605048"/>
              </a:solidFill>
              <a:latin typeface="Asap Bo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9259" b="-9259"/>
            </a:stretch>
          </a:blipFill>
        </p:spPr>
      </p:sp>
      <p:grpSp>
        <p:nvGrpSpPr>
          <p:cNvPr id="3" name="Group 3"/>
          <p:cNvGrpSpPr/>
          <p:nvPr/>
        </p:nvGrpSpPr>
        <p:grpSpPr>
          <a:xfrm>
            <a:off x="2064812" y="309645"/>
            <a:ext cx="1438110" cy="1438110"/>
            <a:chOff x="0" y="0"/>
            <a:chExt cx="1917479" cy="1917479"/>
          </a:xfrm>
        </p:grpSpPr>
        <p:grpSp>
          <p:nvGrpSpPr>
            <p:cNvPr id="4" name="Group 4"/>
            <p:cNvGrpSpPr/>
            <p:nvPr/>
          </p:nvGrpSpPr>
          <p:grpSpPr>
            <a:xfrm>
              <a:off x="0" y="0"/>
              <a:ext cx="1917479" cy="191747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7" name="TextBox 7"/>
            <p:cNvSpPr txBox="1"/>
            <p:nvPr/>
          </p:nvSpPr>
          <p:spPr>
            <a:xfrm>
              <a:off x="606178" y="97456"/>
              <a:ext cx="705123" cy="1589218"/>
            </a:xfrm>
            <a:prstGeom prst="rect">
              <a:avLst/>
            </a:prstGeom>
          </p:spPr>
          <p:txBody>
            <a:bodyPr lIns="0" tIns="0" rIns="0" bIns="0" rtlCol="0" anchor="t">
              <a:spAutoFit/>
            </a:bodyPr>
            <a:lstStyle/>
            <a:p>
              <a:pPr algn="r">
                <a:lnSpc>
                  <a:spcPts val="10056"/>
                </a:lnSpc>
              </a:pPr>
              <a:r>
                <a:rPr lang="en-US" sz="7183">
                  <a:solidFill>
                    <a:srgbClr val="605048"/>
                  </a:solidFill>
                  <a:latin typeface="Carelia"/>
                </a:rPr>
                <a:t>a</a:t>
              </a:r>
            </a:p>
          </p:txBody>
        </p:sp>
      </p:grpSp>
      <p:sp>
        <p:nvSpPr>
          <p:cNvPr id="23" name="Freeform 23"/>
          <p:cNvSpPr/>
          <p:nvPr/>
        </p:nvSpPr>
        <p:spPr>
          <a:xfrm>
            <a:off x="0" y="6355642"/>
            <a:ext cx="2638924" cy="3931358"/>
          </a:xfrm>
          <a:custGeom>
            <a:avLst/>
            <a:gdLst/>
            <a:ahLst/>
            <a:cxnLst/>
            <a:rect l="l" t="t" r="r" b="b"/>
            <a:pathLst>
              <a:path w="2638924" h="3931358">
                <a:moveTo>
                  <a:pt x="0" y="0"/>
                </a:moveTo>
                <a:lnTo>
                  <a:pt x="2638924" y="0"/>
                </a:lnTo>
                <a:lnTo>
                  <a:pt x="2638924" y="3931358"/>
                </a:lnTo>
                <a:lnTo>
                  <a:pt x="0" y="393135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4" name="TextBox 24"/>
          <p:cNvSpPr txBox="1"/>
          <p:nvPr/>
        </p:nvSpPr>
        <p:spPr>
          <a:xfrm>
            <a:off x="3890483" y="449295"/>
            <a:ext cx="10850314" cy="1130235"/>
          </a:xfrm>
          <a:prstGeom prst="rect">
            <a:avLst/>
          </a:prstGeom>
        </p:spPr>
        <p:txBody>
          <a:bodyPr lIns="0" tIns="0" rIns="0" bIns="0" rtlCol="0" anchor="t">
            <a:spAutoFit/>
          </a:bodyPr>
          <a:lstStyle/>
          <a:p>
            <a:pPr algn="ctr">
              <a:lnSpc>
                <a:spcPts val="8828"/>
              </a:lnSpc>
            </a:pPr>
            <a:r>
              <a:rPr lang="en-US" sz="7236">
                <a:solidFill>
                  <a:srgbClr val="000000"/>
                </a:solidFill>
                <a:latin typeface="Asap Bold"/>
              </a:rPr>
              <a:t>QUAN HỆ LỢI ÍCH KINH TẾ</a:t>
            </a:r>
          </a:p>
        </p:txBody>
      </p:sp>
      <p:grpSp>
        <p:nvGrpSpPr>
          <p:cNvPr id="30" name="Group 29">
            <a:extLst>
              <a:ext uri="{FF2B5EF4-FFF2-40B4-BE49-F238E27FC236}">
                <a16:creationId xmlns:a16="http://schemas.microsoft.com/office/drawing/2014/main" id="{A654ADE5-3CCB-4A84-7F4F-C92320645196}"/>
              </a:ext>
            </a:extLst>
          </p:cNvPr>
          <p:cNvGrpSpPr/>
          <p:nvPr/>
        </p:nvGrpSpPr>
        <p:grpSpPr>
          <a:xfrm>
            <a:off x="782195" y="2078674"/>
            <a:ext cx="17066891" cy="1258294"/>
            <a:chOff x="782195" y="2078674"/>
            <a:chExt cx="17066891" cy="1258294"/>
          </a:xfrm>
        </p:grpSpPr>
        <p:grpSp>
          <p:nvGrpSpPr>
            <p:cNvPr id="8" name="Group 8"/>
            <p:cNvGrpSpPr/>
            <p:nvPr/>
          </p:nvGrpSpPr>
          <p:grpSpPr>
            <a:xfrm>
              <a:off x="782195" y="2078674"/>
              <a:ext cx="17066891" cy="1258294"/>
              <a:chOff x="0" y="0"/>
              <a:chExt cx="4224050" cy="311427"/>
            </a:xfrm>
          </p:grpSpPr>
          <p:sp>
            <p:nvSpPr>
              <p:cNvPr id="9" name="Freeform 9"/>
              <p:cNvSpPr/>
              <p:nvPr/>
            </p:nvSpPr>
            <p:spPr>
              <a:xfrm>
                <a:off x="0" y="0"/>
                <a:ext cx="4224050" cy="311427"/>
              </a:xfrm>
              <a:custGeom>
                <a:avLst/>
                <a:gdLst/>
                <a:ahLst/>
                <a:cxnLst/>
                <a:rect l="l" t="t" r="r" b="b"/>
                <a:pathLst>
                  <a:path w="4224050" h="311427">
                    <a:moveTo>
                      <a:pt x="0" y="0"/>
                    </a:moveTo>
                    <a:lnTo>
                      <a:pt x="4020850" y="0"/>
                    </a:lnTo>
                    <a:lnTo>
                      <a:pt x="4224050" y="155714"/>
                    </a:lnTo>
                    <a:lnTo>
                      <a:pt x="4020850" y="311427"/>
                    </a:lnTo>
                    <a:lnTo>
                      <a:pt x="0" y="311427"/>
                    </a:lnTo>
                    <a:lnTo>
                      <a:pt x="203200" y="155714"/>
                    </a:lnTo>
                    <a:lnTo>
                      <a:pt x="0" y="0"/>
                    </a:lnTo>
                    <a:close/>
                  </a:path>
                </a:pathLst>
              </a:custGeom>
              <a:solidFill>
                <a:srgbClr val="89B6B8"/>
              </a:solidFill>
            </p:spPr>
          </p:sp>
          <p:sp>
            <p:nvSpPr>
              <p:cNvPr id="10" name="TextBox 10"/>
              <p:cNvSpPr txBox="1"/>
              <p:nvPr/>
            </p:nvSpPr>
            <p:spPr>
              <a:xfrm>
                <a:off x="177800" y="-47625"/>
                <a:ext cx="3970050" cy="359052"/>
              </a:xfrm>
              <a:prstGeom prst="rect">
                <a:avLst/>
              </a:prstGeom>
            </p:spPr>
            <p:txBody>
              <a:bodyPr lIns="50800" tIns="50800" rIns="50800" bIns="50800" rtlCol="0" anchor="ctr"/>
              <a:lstStyle/>
              <a:p>
                <a:pPr algn="ctr">
                  <a:lnSpc>
                    <a:spcPts val="3598"/>
                  </a:lnSpc>
                </a:pPr>
                <a:endParaRPr/>
              </a:p>
            </p:txBody>
          </p:sp>
        </p:grpSp>
        <p:sp>
          <p:nvSpPr>
            <p:cNvPr id="25" name="TextBox 25"/>
            <p:cNvSpPr txBox="1"/>
            <p:nvPr/>
          </p:nvSpPr>
          <p:spPr>
            <a:xfrm>
              <a:off x="3210364" y="2274031"/>
              <a:ext cx="12317584" cy="772331"/>
            </a:xfrm>
            <a:prstGeom prst="rect">
              <a:avLst/>
            </a:prstGeom>
          </p:spPr>
          <p:txBody>
            <a:bodyPr lIns="0" tIns="0" rIns="0" bIns="0" rtlCol="0" anchor="t">
              <a:spAutoFit/>
            </a:bodyPr>
            <a:lstStyle/>
            <a:p>
              <a:pPr algn="ctr">
                <a:lnSpc>
                  <a:spcPts val="6257"/>
                </a:lnSpc>
                <a:spcBef>
                  <a:spcPct val="0"/>
                </a:spcBef>
              </a:pPr>
              <a:r>
                <a:rPr lang="en-US" sz="4469" dirty="0" err="1">
                  <a:solidFill>
                    <a:srgbClr val="000000"/>
                  </a:solidFill>
                  <a:latin typeface="Asap Bold"/>
                </a:rPr>
                <a:t>Khái</a:t>
              </a:r>
              <a:r>
                <a:rPr lang="en-US" sz="4469" dirty="0">
                  <a:solidFill>
                    <a:srgbClr val="000000"/>
                  </a:solidFill>
                  <a:latin typeface="Asap Bold"/>
                </a:rPr>
                <a:t> </a:t>
              </a:r>
              <a:r>
                <a:rPr lang="en-US" sz="4469" dirty="0" err="1">
                  <a:solidFill>
                    <a:srgbClr val="000000"/>
                  </a:solidFill>
                  <a:latin typeface="Asap Bold"/>
                </a:rPr>
                <a:t>niệm</a:t>
              </a:r>
              <a:r>
                <a:rPr lang="en-US" sz="4469" dirty="0">
                  <a:solidFill>
                    <a:srgbClr val="000000"/>
                  </a:solidFill>
                  <a:latin typeface="Asap Bold"/>
                </a:rPr>
                <a:t> </a:t>
              </a:r>
              <a:r>
                <a:rPr lang="en-US" sz="4469" dirty="0" err="1">
                  <a:solidFill>
                    <a:srgbClr val="000000"/>
                  </a:solidFill>
                  <a:latin typeface="Asap Bold"/>
                </a:rPr>
                <a:t>về</a:t>
              </a:r>
              <a:r>
                <a:rPr lang="en-US" sz="4469" dirty="0">
                  <a:solidFill>
                    <a:srgbClr val="000000"/>
                  </a:solidFill>
                  <a:latin typeface="Asap Bold"/>
                </a:rPr>
                <a:t> </a:t>
              </a:r>
              <a:r>
                <a:rPr lang="en-US" sz="4469" dirty="0" err="1">
                  <a:solidFill>
                    <a:srgbClr val="000000"/>
                  </a:solidFill>
                  <a:latin typeface="Asap Bold"/>
                </a:rPr>
                <a:t>quan</a:t>
              </a:r>
              <a:r>
                <a:rPr lang="en-US" sz="4469" dirty="0">
                  <a:solidFill>
                    <a:srgbClr val="000000"/>
                  </a:solidFill>
                  <a:latin typeface="Asap Bold"/>
                </a:rPr>
                <a:t> </a:t>
              </a:r>
              <a:r>
                <a:rPr lang="en-US" sz="4469" dirty="0" err="1">
                  <a:solidFill>
                    <a:srgbClr val="000000"/>
                  </a:solidFill>
                  <a:latin typeface="Asap Bold"/>
                </a:rPr>
                <a:t>hệ</a:t>
              </a:r>
              <a:r>
                <a:rPr lang="en-US" sz="4469" dirty="0">
                  <a:solidFill>
                    <a:srgbClr val="000000"/>
                  </a:solidFill>
                  <a:latin typeface="Asap Bold"/>
                </a:rPr>
                <a:t> </a:t>
              </a:r>
              <a:r>
                <a:rPr lang="en-US" sz="4469" dirty="0" err="1">
                  <a:solidFill>
                    <a:srgbClr val="000000"/>
                  </a:solidFill>
                  <a:latin typeface="Asap Bold"/>
                </a:rPr>
                <a:t>lợi</a:t>
              </a:r>
              <a:r>
                <a:rPr lang="en-US" sz="4469" dirty="0">
                  <a:solidFill>
                    <a:srgbClr val="000000"/>
                  </a:solidFill>
                  <a:latin typeface="Asap Bold"/>
                </a:rPr>
                <a:t> </a:t>
              </a:r>
              <a:r>
                <a:rPr lang="en-US" sz="4469" dirty="0" err="1">
                  <a:solidFill>
                    <a:srgbClr val="000000"/>
                  </a:solidFill>
                  <a:latin typeface="Asap Bold"/>
                </a:rPr>
                <a:t>ích</a:t>
              </a:r>
              <a:r>
                <a:rPr lang="en-US" sz="4469" dirty="0">
                  <a:solidFill>
                    <a:srgbClr val="000000"/>
                  </a:solidFill>
                  <a:latin typeface="Asap Bold"/>
                </a:rPr>
                <a:t> </a:t>
              </a:r>
              <a:r>
                <a:rPr lang="en-US" sz="4469" dirty="0" err="1">
                  <a:solidFill>
                    <a:srgbClr val="000000"/>
                  </a:solidFill>
                  <a:latin typeface="Asap Bold"/>
                </a:rPr>
                <a:t>kinh</a:t>
              </a:r>
              <a:r>
                <a:rPr lang="en-US" sz="4469" dirty="0">
                  <a:solidFill>
                    <a:srgbClr val="000000"/>
                  </a:solidFill>
                  <a:latin typeface="Asap Bold"/>
                </a:rPr>
                <a:t> </a:t>
              </a:r>
              <a:r>
                <a:rPr lang="en-US" sz="4469" dirty="0" err="1">
                  <a:solidFill>
                    <a:srgbClr val="000000"/>
                  </a:solidFill>
                  <a:latin typeface="Asap Bold"/>
                </a:rPr>
                <a:t>tế</a:t>
              </a:r>
              <a:endParaRPr lang="en-US" sz="4469" dirty="0">
                <a:solidFill>
                  <a:srgbClr val="000000"/>
                </a:solidFill>
                <a:latin typeface="Asap Bold"/>
              </a:endParaRPr>
            </a:p>
          </p:txBody>
        </p:sp>
      </p:grpSp>
      <p:grpSp>
        <p:nvGrpSpPr>
          <p:cNvPr id="31" name="Group 30">
            <a:extLst>
              <a:ext uri="{FF2B5EF4-FFF2-40B4-BE49-F238E27FC236}">
                <a16:creationId xmlns:a16="http://schemas.microsoft.com/office/drawing/2014/main" id="{C8726CDE-7F43-D63F-79AB-2C1101E5F4A2}"/>
              </a:ext>
            </a:extLst>
          </p:cNvPr>
          <p:cNvGrpSpPr/>
          <p:nvPr/>
        </p:nvGrpSpPr>
        <p:grpSpPr>
          <a:xfrm>
            <a:off x="782195" y="3441157"/>
            <a:ext cx="17066891" cy="1352761"/>
            <a:chOff x="782195" y="3441157"/>
            <a:chExt cx="17066891" cy="1352761"/>
          </a:xfrm>
        </p:grpSpPr>
        <p:grpSp>
          <p:nvGrpSpPr>
            <p:cNvPr id="11" name="Group 11"/>
            <p:cNvGrpSpPr/>
            <p:nvPr/>
          </p:nvGrpSpPr>
          <p:grpSpPr>
            <a:xfrm>
              <a:off x="782195" y="3441157"/>
              <a:ext cx="17066891" cy="1352761"/>
              <a:chOff x="0" y="0"/>
              <a:chExt cx="4224050" cy="334808"/>
            </a:xfrm>
          </p:grpSpPr>
          <p:sp>
            <p:nvSpPr>
              <p:cNvPr id="12" name="Freeform 12"/>
              <p:cNvSpPr/>
              <p:nvPr/>
            </p:nvSpPr>
            <p:spPr>
              <a:xfrm>
                <a:off x="0" y="0"/>
                <a:ext cx="4224050" cy="334808"/>
              </a:xfrm>
              <a:custGeom>
                <a:avLst/>
                <a:gdLst/>
                <a:ahLst/>
                <a:cxnLst/>
                <a:rect l="l" t="t" r="r" b="b"/>
                <a:pathLst>
                  <a:path w="4224050" h="334808">
                    <a:moveTo>
                      <a:pt x="0" y="0"/>
                    </a:moveTo>
                    <a:lnTo>
                      <a:pt x="4020850" y="0"/>
                    </a:lnTo>
                    <a:lnTo>
                      <a:pt x="4224050" y="167404"/>
                    </a:lnTo>
                    <a:lnTo>
                      <a:pt x="4020850" y="334808"/>
                    </a:lnTo>
                    <a:lnTo>
                      <a:pt x="0" y="334808"/>
                    </a:lnTo>
                    <a:lnTo>
                      <a:pt x="203200" y="167404"/>
                    </a:lnTo>
                    <a:lnTo>
                      <a:pt x="0" y="0"/>
                    </a:lnTo>
                    <a:close/>
                  </a:path>
                </a:pathLst>
              </a:custGeom>
              <a:solidFill>
                <a:srgbClr val="6DC0C4"/>
              </a:solidFill>
            </p:spPr>
          </p:sp>
          <p:sp>
            <p:nvSpPr>
              <p:cNvPr id="13" name="TextBox 13"/>
              <p:cNvSpPr txBox="1"/>
              <p:nvPr/>
            </p:nvSpPr>
            <p:spPr>
              <a:xfrm>
                <a:off x="177800" y="-47625"/>
                <a:ext cx="3970050" cy="382433"/>
              </a:xfrm>
              <a:prstGeom prst="rect">
                <a:avLst/>
              </a:prstGeom>
            </p:spPr>
            <p:txBody>
              <a:bodyPr lIns="50800" tIns="50800" rIns="50800" bIns="50800" rtlCol="0" anchor="ctr"/>
              <a:lstStyle/>
              <a:p>
                <a:pPr algn="ctr">
                  <a:lnSpc>
                    <a:spcPts val="3598"/>
                  </a:lnSpc>
                </a:pPr>
                <a:endParaRPr/>
              </a:p>
            </p:txBody>
          </p:sp>
        </p:grpSp>
        <p:sp>
          <p:nvSpPr>
            <p:cNvPr id="26" name="TextBox 26"/>
            <p:cNvSpPr txBox="1"/>
            <p:nvPr/>
          </p:nvSpPr>
          <p:spPr>
            <a:xfrm>
              <a:off x="1593377" y="3808585"/>
              <a:ext cx="15239776" cy="646479"/>
            </a:xfrm>
            <a:prstGeom prst="rect">
              <a:avLst/>
            </a:prstGeom>
          </p:spPr>
          <p:txBody>
            <a:bodyPr lIns="0" tIns="0" rIns="0" bIns="0" rtlCol="0" anchor="t">
              <a:spAutoFit/>
            </a:bodyPr>
            <a:lstStyle/>
            <a:p>
              <a:pPr algn="ctr">
                <a:lnSpc>
                  <a:spcPts val="4916"/>
                </a:lnSpc>
              </a:pPr>
              <a:r>
                <a:rPr lang="en-US" sz="4469">
                  <a:solidFill>
                    <a:srgbClr val="000000"/>
                  </a:solidFill>
                  <a:latin typeface="Asap Bold"/>
                </a:rPr>
                <a:t>Sự thống nhất và mâu thuẫn trong các quan hệ lợi ích kinh tế</a:t>
              </a:r>
            </a:p>
          </p:txBody>
        </p:sp>
      </p:grpSp>
      <p:grpSp>
        <p:nvGrpSpPr>
          <p:cNvPr id="32" name="Group 31">
            <a:extLst>
              <a:ext uri="{FF2B5EF4-FFF2-40B4-BE49-F238E27FC236}">
                <a16:creationId xmlns:a16="http://schemas.microsoft.com/office/drawing/2014/main" id="{E4DF1A09-68B1-D146-CBEC-45595FE47380}"/>
              </a:ext>
            </a:extLst>
          </p:cNvPr>
          <p:cNvGrpSpPr/>
          <p:nvPr/>
        </p:nvGrpSpPr>
        <p:grpSpPr>
          <a:xfrm>
            <a:off x="782195" y="4898106"/>
            <a:ext cx="17066891" cy="1352761"/>
            <a:chOff x="782195" y="4898106"/>
            <a:chExt cx="17066891" cy="1352761"/>
          </a:xfrm>
        </p:grpSpPr>
        <p:grpSp>
          <p:nvGrpSpPr>
            <p:cNvPr id="20" name="Group 20"/>
            <p:cNvGrpSpPr/>
            <p:nvPr/>
          </p:nvGrpSpPr>
          <p:grpSpPr>
            <a:xfrm>
              <a:off x="782195" y="4898106"/>
              <a:ext cx="17066891" cy="1352761"/>
              <a:chOff x="0" y="0"/>
              <a:chExt cx="4224050" cy="334808"/>
            </a:xfrm>
          </p:grpSpPr>
          <p:sp>
            <p:nvSpPr>
              <p:cNvPr id="21" name="Freeform 21"/>
              <p:cNvSpPr/>
              <p:nvPr/>
            </p:nvSpPr>
            <p:spPr>
              <a:xfrm>
                <a:off x="0" y="0"/>
                <a:ext cx="4224050" cy="334808"/>
              </a:xfrm>
              <a:custGeom>
                <a:avLst/>
                <a:gdLst/>
                <a:ahLst/>
                <a:cxnLst/>
                <a:rect l="l" t="t" r="r" b="b"/>
                <a:pathLst>
                  <a:path w="4224050" h="334808">
                    <a:moveTo>
                      <a:pt x="0" y="0"/>
                    </a:moveTo>
                    <a:lnTo>
                      <a:pt x="4020850" y="0"/>
                    </a:lnTo>
                    <a:lnTo>
                      <a:pt x="4224050" y="167404"/>
                    </a:lnTo>
                    <a:lnTo>
                      <a:pt x="4020850" y="334808"/>
                    </a:lnTo>
                    <a:lnTo>
                      <a:pt x="0" y="334808"/>
                    </a:lnTo>
                    <a:lnTo>
                      <a:pt x="203200" y="167404"/>
                    </a:lnTo>
                    <a:lnTo>
                      <a:pt x="0" y="0"/>
                    </a:lnTo>
                    <a:close/>
                  </a:path>
                </a:pathLst>
              </a:custGeom>
              <a:solidFill>
                <a:srgbClr val="338589"/>
              </a:solidFill>
            </p:spPr>
          </p:sp>
          <p:sp>
            <p:nvSpPr>
              <p:cNvPr id="22" name="TextBox 22"/>
              <p:cNvSpPr txBox="1"/>
              <p:nvPr/>
            </p:nvSpPr>
            <p:spPr>
              <a:xfrm>
                <a:off x="177800" y="-47625"/>
                <a:ext cx="3970050" cy="382433"/>
              </a:xfrm>
              <a:prstGeom prst="rect">
                <a:avLst/>
              </a:prstGeom>
            </p:spPr>
            <p:txBody>
              <a:bodyPr lIns="50800" tIns="50800" rIns="50800" bIns="50800" rtlCol="0" anchor="ctr"/>
              <a:lstStyle/>
              <a:p>
                <a:pPr algn="ctr">
                  <a:lnSpc>
                    <a:spcPts val="3598"/>
                  </a:lnSpc>
                </a:pPr>
                <a:endParaRPr/>
              </a:p>
            </p:txBody>
          </p:sp>
        </p:grpSp>
        <p:sp>
          <p:nvSpPr>
            <p:cNvPr id="27" name="TextBox 27"/>
            <p:cNvSpPr txBox="1"/>
            <p:nvPr/>
          </p:nvSpPr>
          <p:spPr>
            <a:xfrm>
              <a:off x="1397764" y="5227319"/>
              <a:ext cx="15631001" cy="638170"/>
            </a:xfrm>
            <a:prstGeom prst="rect">
              <a:avLst/>
            </a:prstGeom>
          </p:spPr>
          <p:txBody>
            <a:bodyPr lIns="0" tIns="0" rIns="0" bIns="0" rtlCol="0" anchor="t">
              <a:spAutoFit/>
            </a:bodyPr>
            <a:lstStyle/>
            <a:p>
              <a:pPr algn="ctr">
                <a:lnSpc>
                  <a:spcPts val="4826"/>
                </a:lnSpc>
              </a:pPr>
              <a:r>
                <a:rPr lang="en-US" sz="4469">
                  <a:solidFill>
                    <a:srgbClr val="000000"/>
                  </a:solidFill>
                  <a:latin typeface="Asap Bold"/>
                </a:rPr>
                <a:t>Các nhân tố ảnh hưởng đến quan hệ lợi ích kinh tế</a:t>
              </a:r>
            </a:p>
          </p:txBody>
        </p:sp>
      </p:grpSp>
      <p:grpSp>
        <p:nvGrpSpPr>
          <p:cNvPr id="33" name="Group 32">
            <a:extLst>
              <a:ext uri="{FF2B5EF4-FFF2-40B4-BE49-F238E27FC236}">
                <a16:creationId xmlns:a16="http://schemas.microsoft.com/office/drawing/2014/main" id="{3110A1A6-961B-9209-764B-8F89AA2FA402}"/>
              </a:ext>
            </a:extLst>
          </p:cNvPr>
          <p:cNvGrpSpPr/>
          <p:nvPr/>
        </p:nvGrpSpPr>
        <p:grpSpPr>
          <a:xfrm>
            <a:off x="782195" y="6418926"/>
            <a:ext cx="17066891" cy="1352761"/>
            <a:chOff x="782195" y="6418926"/>
            <a:chExt cx="17066891" cy="1352761"/>
          </a:xfrm>
        </p:grpSpPr>
        <p:grpSp>
          <p:nvGrpSpPr>
            <p:cNvPr id="14" name="Group 14"/>
            <p:cNvGrpSpPr/>
            <p:nvPr/>
          </p:nvGrpSpPr>
          <p:grpSpPr>
            <a:xfrm>
              <a:off x="782195" y="6418926"/>
              <a:ext cx="17066891" cy="1352761"/>
              <a:chOff x="0" y="0"/>
              <a:chExt cx="4224050" cy="334808"/>
            </a:xfrm>
          </p:grpSpPr>
          <p:sp>
            <p:nvSpPr>
              <p:cNvPr id="15" name="Freeform 15"/>
              <p:cNvSpPr/>
              <p:nvPr/>
            </p:nvSpPr>
            <p:spPr>
              <a:xfrm>
                <a:off x="0" y="0"/>
                <a:ext cx="4224050" cy="334808"/>
              </a:xfrm>
              <a:custGeom>
                <a:avLst/>
                <a:gdLst/>
                <a:ahLst/>
                <a:cxnLst/>
                <a:rect l="l" t="t" r="r" b="b"/>
                <a:pathLst>
                  <a:path w="4224050" h="334808">
                    <a:moveTo>
                      <a:pt x="0" y="0"/>
                    </a:moveTo>
                    <a:lnTo>
                      <a:pt x="4020850" y="0"/>
                    </a:lnTo>
                    <a:lnTo>
                      <a:pt x="4224050" y="167404"/>
                    </a:lnTo>
                    <a:lnTo>
                      <a:pt x="4020850" y="334808"/>
                    </a:lnTo>
                    <a:lnTo>
                      <a:pt x="0" y="334808"/>
                    </a:lnTo>
                    <a:lnTo>
                      <a:pt x="203200" y="167404"/>
                    </a:lnTo>
                    <a:lnTo>
                      <a:pt x="0" y="0"/>
                    </a:lnTo>
                    <a:close/>
                  </a:path>
                </a:pathLst>
              </a:custGeom>
              <a:solidFill>
                <a:srgbClr val="18CBD4"/>
              </a:solidFill>
            </p:spPr>
          </p:sp>
          <p:sp>
            <p:nvSpPr>
              <p:cNvPr id="16" name="TextBox 16"/>
              <p:cNvSpPr txBox="1"/>
              <p:nvPr/>
            </p:nvSpPr>
            <p:spPr>
              <a:xfrm>
                <a:off x="177800" y="-47625"/>
                <a:ext cx="3970050" cy="382433"/>
              </a:xfrm>
              <a:prstGeom prst="rect">
                <a:avLst/>
              </a:prstGeom>
            </p:spPr>
            <p:txBody>
              <a:bodyPr lIns="50800" tIns="50800" rIns="50800" bIns="50800" rtlCol="0" anchor="ctr"/>
              <a:lstStyle/>
              <a:p>
                <a:pPr algn="ctr">
                  <a:lnSpc>
                    <a:spcPts val="3598"/>
                  </a:lnSpc>
                </a:pPr>
                <a:endParaRPr/>
              </a:p>
            </p:txBody>
          </p:sp>
        </p:grpSp>
        <p:sp>
          <p:nvSpPr>
            <p:cNvPr id="28" name="TextBox 28"/>
            <p:cNvSpPr txBox="1"/>
            <p:nvPr/>
          </p:nvSpPr>
          <p:spPr>
            <a:xfrm>
              <a:off x="2307890" y="6455432"/>
              <a:ext cx="14525262" cy="1314256"/>
            </a:xfrm>
            <a:prstGeom prst="rect">
              <a:avLst/>
            </a:prstGeom>
          </p:spPr>
          <p:txBody>
            <a:bodyPr lIns="0" tIns="0" rIns="0" bIns="0" rtlCol="0" anchor="t">
              <a:spAutoFit/>
            </a:bodyPr>
            <a:lstStyle/>
            <a:p>
              <a:pPr algn="ctr">
                <a:lnSpc>
                  <a:spcPts val="5139"/>
                </a:lnSpc>
              </a:pPr>
              <a:r>
                <a:rPr lang="en-US" sz="4469">
                  <a:solidFill>
                    <a:srgbClr val="000000"/>
                  </a:solidFill>
                  <a:latin typeface="Asap Bold"/>
                </a:rPr>
                <a:t>Một số quan hệ lợi ích kinh tế cơ bản trong nền kinh tế thị trường</a:t>
              </a:r>
            </a:p>
          </p:txBody>
        </p:sp>
      </p:grpSp>
      <p:grpSp>
        <p:nvGrpSpPr>
          <p:cNvPr id="34" name="Group 33">
            <a:extLst>
              <a:ext uri="{FF2B5EF4-FFF2-40B4-BE49-F238E27FC236}">
                <a16:creationId xmlns:a16="http://schemas.microsoft.com/office/drawing/2014/main" id="{B6CAFA14-9E82-69A6-8ECD-26DBA1D9EAD3}"/>
              </a:ext>
            </a:extLst>
          </p:cNvPr>
          <p:cNvGrpSpPr/>
          <p:nvPr/>
        </p:nvGrpSpPr>
        <p:grpSpPr>
          <a:xfrm>
            <a:off x="889226" y="7943998"/>
            <a:ext cx="16959859" cy="1427300"/>
            <a:chOff x="889226" y="7943998"/>
            <a:chExt cx="16959859" cy="1427300"/>
          </a:xfrm>
        </p:grpSpPr>
        <p:grpSp>
          <p:nvGrpSpPr>
            <p:cNvPr id="17" name="Group 17"/>
            <p:cNvGrpSpPr/>
            <p:nvPr/>
          </p:nvGrpSpPr>
          <p:grpSpPr>
            <a:xfrm>
              <a:off x="889226" y="7943998"/>
              <a:ext cx="16959859" cy="1427300"/>
              <a:chOff x="0" y="0"/>
              <a:chExt cx="4197560" cy="353256"/>
            </a:xfrm>
          </p:grpSpPr>
          <p:sp>
            <p:nvSpPr>
              <p:cNvPr id="18" name="Freeform 18"/>
              <p:cNvSpPr/>
              <p:nvPr/>
            </p:nvSpPr>
            <p:spPr>
              <a:xfrm>
                <a:off x="0" y="0"/>
                <a:ext cx="4197560" cy="353256"/>
              </a:xfrm>
              <a:custGeom>
                <a:avLst/>
                <a:gdLst/>
                <a:ahLst/>
                <a:cxnLst/>
                <a:rect l="l" t="t" r="r" b="b"/>
                <a:pathLst>
                  <a:path w="4197560" h="353256">
                    <a:moveTo>
                      <a:pt x="0" y="0"/>
                    </a:moveTo>
                    <a:lnTo>
                      <a:pt x="3994360" y="0"/>
                    </a:lnTo>
                    <a:lnTo>
                      <a:pt x="4197560" y="176628"/>
                    </a:lnTo>
                    <a:lnTo>
                      <a:pt x="3994360" y="353256"/>
                    </a:lnTo>
                    <a:lnTo>
                      <a:pt x="0" y="353256"/>
                    </a:lnTo>
                    <a:lnTo>
                      <a:pt x="203200" y="176628"/>
                    </a:lnTo>
                    <a:lnTo>
                      <a:pt x="0" y="0"/>
                    </a:lnTo>
                    <a:close/>
                  </a:path>
                </a:pathLst>
              </a:custGeom>
              <a:solidFill>
                <a:srgbClr val="90FAFF"/>
              </a:solidFill>
            </p:spPr>
          </p:sp>
          <p:sp>
            <p:nvSpPr>
              <p:cNvPr id="19" name="TextBox 19"/>
              <p:cNvSpPr txBox="1"/>
              <p:nvPr/>
            </p:nvSpPr>
            <p:spPr>
              <a:xfrm>
                <a:off x="177800" y="-47625"/>
                <a:ext cx="3943560" cy="400881"/>
              </a:xfrm>
              <a:prstGeom prst="rect">
                <a:avLst/>
              </a:prstGeom>
            </p:spPr>
            <p:txBody>
              <a:bodyPr lIns="50800" tIns="50800" rIns="50800" bIns="50800" rtlCol="0" anchor="ctr"/>
              <a:lstStyle/>
              <a:p>
                <a:pPr algn="ctr">
                  <a:lnSpc>
                    <a:spcPts val="3598"/>
                  </a:lnSpc>
                </a:pPr>
                <a:endParaRPr/>
              </a:p>
            </p:txBody>
          </p:sp>
        </p:grpSp>
        <p:sp>
          <p:nvSpPr>
            <p:cNvPr id="29" name="TextBox 29"/>
            <p:cNvSpPr txBox="1"/>
            <p:nvPr/>
          </p:nvSpPr>
          <p:spPr>
            <a:xfrm>
              <a:off x="1911166" y="8004283"/>
              <a:ext cx="15318711" cy="1314256"/>
            </a:xfrm>
            <a:prstGeom prst="rect">
              <a:avLst/>
            </a:prstGeom>
          </p:spPr>
          <p:txBody>
            <a:bodyPr lIns="0" tIns="0" rIns="0" bIns="0" rtlCol="0" anchor="t">
              <a:spAutoFit/>
            </a:bodyPr>
            <a:lstStyle/>
            <a:p>
              <a:pPr algn="ctr">
                <a:lnSpc>
                  <a:spcPts val="5139"/>
                </a:lnSpc>
              </a:pPr>
              <a:r>
                <a:rPr lang="en-US" sz="4469">
                  <a:solidFill>
                    <a:srgbClr val="000000"/>
                  </a:solidFill>
                  <a:latin typeface="Asap Bold"/>
                </a:rPr>
                <a:t>Phương thức thực hiện lợi ích kinh tế trong các quan hệ lợi ích chủ yếu</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143000" y="435715"/>
            <a:ext cx="13144500" cy="1177773"/>
          </a:xfrm>
          <a:custGeom>
            <a:avLst/>
            <a:gdLst/>
            <a:ahLst/>
            <a:cxnLst/>
            <a:rect l="l" t="t" r="r" b="b"/>
            <a:pathLst>
              <a:path w="13144500" h="1177773">
                <a:moveTo>
                  <a:pt x="0" y="0"/>
                </a:moveTo>
                <a:lnTo>
                  <a:pt x="13144500" y="0"/>
                </a:lnTo>
                <a:lnTo>
                  <a:pt x="13144500" y="1177773"/>
                </a:lnTo>
                <a:lnTo>
                  <a:pt x="0" y="1177773"/>
                </a:lnTo>
                <a:lnTo>
                  <a:pt x="0" y="0"/>
                </a:lnTo>
                <a:close/>
              </a:path>
            </a:pathLst>
          </a:custGeom>
          <a:blipFill>
            <a:blip r:embed="rId3"/>
            <a:stretch>
              <a:fillRect t="-33703" b="-33703"/>
            </a:stretch>
          </a:blipFill>
        </p:spPr>
      </p:sp>
      <p:sp>
        <p:nvSpPr>
          <p:cNvPr id="4" name="Freeform 4"/>
          <p:cNvSpPr/>
          <p:nvPr/>
        </p:nvSpPr>
        <p:spPr>
          <a:xfrm>
            <a:off x="10583141" y="1894599"/>
            <a:ext cx="6676159" cy="3931227"/>
          </a:xfrm>
          <a:custGeom>
            <a:avLst/>
            <a:gdLst/>
            <a:ahLst/>
            <a:cxnLst/>
            <a:rect l="l" t="t" r="r" b="b"/>
            <a:pathLst>
              <a:path w="6676159" h="3931227">
                <a:moveTo>
                  <a:pt x="0" y="0"/>
                </a:moveTo>
                <a:lnTo>
                  <a:pt x="6676159" y="0"/>
                </a:lnTo>
                <a:lnTo>
                  <a:pt x="6676159" y="3931227"/>
                </a:lnTo>
                <a:lnTo>
                  <a:pt x="0" y="3931227"/>
                </a:lnTo>
                <a:lnTo>
                  <a:pt x="0" y="0"/>
                </a:lnTo>
                <a:close/>
              </a:path>
            </a:pathLst>
          </a:custGeom>
          <a:blipFill>
            <a:blip r:embed="rId4"/>
            <a:stretch>
              <a:fillRect t="-5286" b="-7929"/>
            </a:stretch>
          </a:blipFill>
        </p:spPr>
      </p:sp>
      <p:sp>
        <p:nvSpPr>
          <p:cNvPr id="5" name="Freeform 5"/>
          <p:cNvSpPr/>
          <p:nvPr/>
        </p:nvSpPr>
        <p:spPr>
          <a:xfrm>
            <a:off x="10583141" y="5825826"/>
            <a:ext cx="6676159" cy="3986546"/>
          </a:xfrm>
          <a:custGeom>
            <a:avLst/>
            <a:gdLst/>
            <a:ahLst/>
            <a:cxnLst/>
            <a:rect l="l" t="t" r="r" b="b"/>
            <a:pathLst>
              <a:path w="6676159" h="3986546">
                <a:moveTo>
                  <a:pt x="0" y="0"/>
                </a:moveTo>
                <a:lnTo>
                  <a:pt x="6676159" y="0"/>
                </a:lnTo>
                <a:lnTo>
                  <a:pt x="6676159" y="3986546"/>
                </a:lnTo>
                <a:lnTo>
                  <a:pt x="0" y="3986546"/>
                </a:lnTo>
                <a:lnTo>
                  <a:pt x="0" y="0"/>
                </a:lnTo>
                <a:close/>
              </a:path>
            </a:pathLst>
          </a:custGeom>
          <a:blipFill>
            <a:blip r:embed="rId5"/>
            <a:stretch>
              <a:fillRect t="-19011" b="-9659"/>
            </a:stretch>
          </a:blipFill>
        </p:spPr>
      </p:sp>
      <p:sp>
        <p:nvSpPr>
          <p:cNvPr id="6" name="TextBox 6"/>
          <p:cNvSpPr txBox="1"/>
          <p:nvPr/>
        </p:nvSpPr>
        <p:spPr>
          <a:xfrm>
            <a:off x="1028700" y="2003803"/>
            <a:ext cx="8806700" cy="7548797"/>
          </a:xfrm>
          <a:prstGeom prst="rect">
            <a:avLst/>
          </a:prstGeom>
        </p:spPr>
        <p:txBody>
          <a:bodyPr lIns="0" tIns="0" rIns="0" bIns="0" rtlCol="0" anchor="t">
            <a:spAutoFit/>
          </a:bodyPr>
          <a:lstStyle/>
          <a:p>
            <a:pPr algn="just">
              <a:lnSpc>
                <a:spcPts val="6664"/>
              </a:lnSpc>
              <a:spcBef>
                <a:spcPct val="0"/>
              </a:spcBef>
            </a:pPr>
            <a:r>
              <a:rPr lang="en-US" sz="4760">
                <a:solidFill>
                  <a:srgbClr val="C82424"/>
                </a:solidFill>
                <a:latin typeface="Asap Bold Italics"/>
              </a:rPr>
              <a:t>Quan hệ lợi ích kinh tế</a:t>
            </a:r>
            <a:r>
              <a:rPr lang="en-US" sz="4760">
                <a:solidFill>
                  <a:srgbClr val="000000"/>
                </a:solidFill>
                <a:latin typeface="Asap Bold Italics"/>
              </a:rPr>
              <a:t> là sự</a:t>
            </a:r>
            <a:r>
              <a:rPr lang="en-US" sz="4760">
                <a:solidFill>
                  <a:srgbClr val="221B70"/>
                </a:solidFill>
                <a:latin typeface="Asap Bold Italics"/>
              </a:rPr>
              <a:t> thiết lập những tương tác giữa các chủ thể kinh tế </a:t>
            </a:r>
            <a:r>
              <a:rPr lang="en-US" sz="4760">
                <a:solidFill>
                  <a:srgbClr val="198454"/>
                </a:solidFill>
                <a:latin typeface="Asap Bold Italics"/>
              </a:rPr>
              <a:t>nhằm mục tiêu xác lập các lợi ích kinh tế</a:t>
            </a:r>
            <a:r>
              <a:rPr lang="en-US" sz="4760">
                <a:solidFill>
                  <a:srgbClr val="000000"/>
                </a:solidFill>
                <a:latin typeface="Asap Bold Italics"/>
              </a:rPr>
              <a:t> trong mối liên hệ với trình độ phát triển của lực lượng sản xuất và kiến trúc thượng tầng tương ứng của một giai đoạn phát triển xã hội nhất định.</a:t>
            </a:r>
          </a:p>
        </p:txBody>
      </p:sp>
      <p:sp>
        <p:nvSpPr>
          <p:cNvPr id="7" name="TextBox 7"/>
          <p:cNvSpPr txBox="1"/>
          <p:nvPr/>
        </p:nvSpPr>
        <p:spPr>
          <a:xfrm>
            <a:off x="571095" y="777396"/>
            <a:ext cx="11092700" cy="580136"/>
          </a:xfrm>
          <a:prstGeom prst="rect">
            <a:avLst/>
          </a:prstGeom>
        </p:spPr>
        <p:txBody>
          <a:bodyPr lIns="0" tIns="0" rIns="0" bIns="0" rtlCol="0" anchor="t">
            <a:spAutoFit/>
          </a:bodyPr>
          <a:lstStyle/>
          <a:p>
            <a:pPr>
              <a:lnSpc>
                <a:spcPts val="4311"/>
              </a:lnSpc>
            </a:pPr>
            <a:r>
              <a:rPr lang="en-US" sz="4399">
                <a:solidFill>
                  <a:srgbClr val="FFFFFF"/>
                </a:solidFill>
                <a:latin typeface="Asap Bold"/>
              </a:rPr>
              <a:t>KHÁI NIỆM VỀ QUAN HỆ LỢI ÍCH KINH TẾ</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200227" y="439814"/>
            <a:ext cx="12635345" cy="1177773"/>
          </a:xfrm>
          <a:custGeom>
            <a:avLst/>
            <a:gdLst/>
            <a:ahLst/>
            <a:cxnLst/>
            <a:rect l="l" t="t" r="r" b="b"/>
            <a:pathLst>
              <a:path w="12635345" h="1177773">
                <a:moveTo>
                  <a:pt x="0" y="0"/>
                </a:moveTo>
                <a:lnTo>
                  <a:pt x="12635345" y="0"/>
                </a:lnTo>
                <a:lnTo>
                  <a:pt x="12635345" y="1177772"/>
                </a:lnTo>
                <a:lnTo>
                  <a:pt x="0" y="1177772"/>
                </a:lnTo>
                <a:lnTo>
                  <a:pt x="0" y="0"/>
                </a:lnTo>
                <a:close/>
              </a:path>
            </a:pathLst>
          </a:custGeom>
          <a:blipFill>
            <a:blip r:embed="rId2"/>
            <a:stretch>
              <a:fillRect l="-17187" t="-44290" b="-44290"/>
            </a:stretch>
          </a:blipFill>
        </p:spPr>
      </p:sp>
      <p:grpSp>
        <p:nvGrpSpPr>
          <p:cNvPr id="3" name="Group 3"/>
          <p:cNvGrpSpPr/>
          <p:nvPr/>
        </p:nvGrpSpPr>
        <p:grpSpPr>
          <a:xfrm>
            <a:off x="255500" y="2169677"/>
            <a:ext cx="4390564" cy="7756066"/>
            <a:chOff x="0" y="0"/>
            <a:chExt cx="1156363" cy="2042750"/>
          </a:xfrm>
        </p:grpSpPr>
        <p:sp>
          <p:nvSpPr>
            <p:cNvPr id="4" name="Freeform 4"/>
            <p:cNvSpPr/>
            <p:nvPr/>
          </p:nvSpPr>
          <p:spPr>
            <a:xfrm>
              <a:off x="0" y="0"/>
              <a:ext cx="1156362" cy="2042750"/>
            </a:xfrm>
            <a:custGeom>
              <a:avLst/>
              <a:gdLst/>
              <a:ahLst/>
              <a:cxnLst/>
              <a:rect l="l" t="t" r="r" b="b"/>
              <a:pathLst>
                <a:path w="1156362" h="2042750">
                  <a:moveTo>
                    <a:pt x="89929" y="0"/>
                  </a:moveTo>
                  <a:lnTo>
                    <a:pt x="1066434" y="0"/>
                  </a:lnTo>
                  <a:cubicBezTo>
                    <a:pt x="1116100" y="0"/>
                    <a:pt x="1156362" y="40262"/>
                    <a:pt x="1156362" y="89929"/>
                  </a:cubicBezTo>
                  <a:lnTo>
                    <a:pt x="1156362" y="1952821"/>
                  </a:lnTo>
                  <a:cubicBezTo>
                    <a:pt x="1156362" y="1976672"/>
                    <a:pt x="1146888" y="1999546"/>
                    <a:pt x="1130023" y="2016410"/>
                  </a:cubicBezTo>
                  <a:cubicBezTo>
                    <a:pt x="1113158" y="2033275"/>
                    <a:pt x="1090284" y="2042750"/>
                    <a:pt x="1066434" y="2042750"/>
                  </a:cubicBezTo>
                  <a:lnTo>
                    <a:pt x="89929" y="2042750"/>
                  </a:lnTo>
                  <a:cubicBezTo>
                    <a:pt x="40262" y="2042750"/>
                    <a:pt x="0" y="2002487"/>
                    <a:pt x="0" y="1952821"/>
                  </a:cubicBezTo>
                  <a:lnTo>
                    <a:pt x="0" y="89929"/>
                  </a:lnTo>
                  <a:cubicBezTo>
                    <a:pt x="0" y="40262"/>
                    <a:pt x="40262" y="0"/>
                    <a:pt x="89929" y="0"/>
                  </a:cubicBezTo>
                  <a:close/>
                </a:path>
              </a:pathLst>
            </a:custGeom>
            <a:solidFill>
              <a:srgbClr val="FFFFFF"/>
            </a:solidFill>
          </p:spPr>
        </p:sp>
        <p:sp>
          <p:nvSpPr>
            <p:cNvPr id="5" name="TextBox 5"/>
            <p:cNvSpPr txBox="1"/>
            <p:nvPr/>
          </p:nvSpPr>
          <p:spPr>
            <a:xfrm>
              <a:off x="0" y="-47625"/>
              <a:ext cx="1156363" cy="2090375"/>
            </a:xfrm>
            <a:prstGeom prst="rect">
              <a:avLst/>
            </a:prstGeom>
          </p:spPr>
          <p:txBody>
            <a:bodyPr lIns="50800" tIns="50800" rIns="50800" bIns="50800" rtlCol="0" anchor="ctr"/>
            <a:lstStyle/>
            <a:p>
              <a:pPr algn="ctr">
                <a:lnSpc>
                  <a:spcPts val="3598"/>
                </a:lnSpc>
              </a:pPr>
              <a:endParaRPr/>
            </a:p>
          </p:txBody>
        </p:sp>
      </p:grpSp>
      <p:sp>
        <p:nvSpPr>
          <p:cNvPr id="6" name="Freeform 6"/>
          <p:cNvSpPr/>
          <p:nvPr/>
        </p:nvSpPr>
        <p:spPr>
          <a:xfrm>
            <a:off x="469323" y="5143500"/>
            <a:ext cx="3986614" cy="4377313"/>
          </a:xfrm>
          <a:custGeom>
            <a:avLst/>
            <a:gdLst/>
            <a:ahLst/>
            <a:cxnLst/>
            <a:rect l="l" t="t" r="r" b="b"/>
            <a:pathLst>
              <a:path w="3986614" h="4377313">
                <a:moveTo>
                  <a:pt x="0" y="0"/>
                </a:moveTo>
                <a:lnTo>
                  <a:pt x="3986614" y="0"/>
                </a:lnTo>
                <a:lnTo>
                  <a:pt x="3986614" y="4377313"/>
                </a:lnTo>
                <a:lnTo>
                  <a:pt x="0" y="4377313"/>
                </a:lnTo>
                <a:lnTo>
                  <a:pt x="0" y="0"/>
                </a:lnTo>
                <a:close/>
              </a:path>
            </a:pathLst>
          </a:custGeom>
          <a:blipFill>
            <a:blip r:embed="rId3"/>
            <a:stretch>
              <a:fillRect l="-36592" r="-36592"/>
            </a:stretch>
          </a:blipFill>
        </p:spPr>
      </p:sp>
      <p:grpSp>
        <p:nvGrpSpPr>
          <p:cNvPr id="7" name="Group 7"/>
          <p:cNvGrpSpPr/>
          <p:nvPr/>
        </p:nvGrpSpPr>
        <p:grpSpPr>
          <a:xfrm>
            <a:off x="453332" y="2390110"/>
            <a:ext cx="4002605" cy="3267941"/>
            <a:chOff x="0" y="0"/>
            <a:chExt cx="1054184" cy="860692"/>
          </a:xfrm>
        </p:grpSpPr>
        <p:sp>
          <p:nvSpPr>
            <p:cNvPr id="8" name="Freeform 8"/>
            <p:cNvSpPr/>
            <p:nvPr/>
          </p:nvSpPr>
          <p:spPr>
            <a:xfrm>
              <a:off x="0" y="0"/>
              <a:ext cx="1054184" cy="860692"/>
            </a:xfrm>
            <a:custGeom>
              <a:avLst/>
              <a:gdLst/>
              <a:ahLst/>
              <a:cxnLst/>
              <a:rect l="l" t="t" r="r" b="b"/>
              <a:pathLst>
                <a:path w="1054184" h="860692">
                  <a:moveTo>
                    <a:pt x="98645" y="0"/>
                  </a:moveTo>
                  <a:lnTo>
                    <a:pt x="955539" y="0"/>
                  </a:lnTo>
                  <a:cubicBezTo>
                    <a:pt x="1010019" y="0"/>
                    <a:pt x="1054184" y="44165"/>
                    <a:pt x="1054184" y="98645"/>
                  </a:cubicBezTo>
                  <a:lnTo>
                    <a:pt x="1054184" y="762047"/>
                  </a:lnTo>
                  <a:cubicBezTo>
                    <a:pt x="1054184" y="788209"/>
                    <a:pt x="1043791" y="813300"/>
                    <a:pt x="1025292" y="831800"/>
                  </a:cubicBezTo>
                  <a:cubicBezTo>
                    <a:pt x="1006792" y="850299"/>
                    <a:pt x="981701" y="860692"/>
                    <a:pt x="955539" y="860692"/>
                  </a:cubicBezTo>
                  <a:lnTo>
                    <a:pt x="98645" y="860692"/>
                  </a:lnTo>
                  <a:cubicBezTo>
                    <a:pt x="72483" y="860692"/>
                    <a:pt x="47392" y="850299"/>
                    <a:pt x="28893" y="831800"/>
                  </a:cubicBezTo>
                  <a:cubicBezTo>
                    <a:pt x="10393" y="813300"/>
                    <a:pt x="0" y="788209"/>
                    <a:pt x="0" y="762047"/>
                  </a:cubicBezTo>
                  <a:lnTo>
                    <a:pt x="0" y="98645"/>
                  </a:lnTo>
                  <a:cubicBezTo>
                    <a:pt x="0" y="72483"/>
                    <a:pt x="10393" y="47392"/>
                    <a:pt x="28893" y="28893"/>
                  </a:cubicBezTo>
                  <a:cubicBezTo>
                    <a:pt x="47392" y="10393"/>
                    <a:pt x="72483" y="0"/>
                    <a:pt x="98645" y="0"/>
                  </a:cubicBezTo>
                  <a:close/>
                </a:path>
              </a:pathLst>
            </a:custGeom>
            <a:solidFill>
              <a:srgbClr val="AB7C6A"/>
            </a:solidFill>
          </p:spPr>
        </p:sp>
        <p:sp>
          <p:nvSpPr>
            <p:cNvPr id="9" name="TextBox 9"/>
            <p:cNvSpPr txBox="1"/>
            <p:nvPr/>
          </p:nvSpPr>
          <p:spPr>
            <a:xfrm>
              <a:off x="0" y="-47625"/>
              <a:ext cx="1054184" cy="908317"/>
            </a:xfrm>
            <a:prstGeom prst="rect">
              <a:avLst/>
            </a:prstGeom>
          </p:spPr>
          <p:txBody>
            <a:bodyPr lIns="50800" tIns="50800" rIns="50800" bIns="50800" rtlCol="0" anchor="ctr"/>
            <a:lstStyle/>
            <a:p>
              <a:pPr algn="ctr">
                <a:lnSpc>
                  <a:spcPts val="3598"/>
                </a:lnSpc>
              </a:pPr>
              <a:endParaRPr/>
            </a:p>
          </p:txBody>
        </p:sp>
      </p:grpSp>
      <p:grpSp>
        <p:nvGrpSpPr>
          <p:cNvPr id="10" name="Group 10"/>
          <p:cNvGrpSpPr/>
          <p:nvPr/>
        </p:nvGrpSpPr>
        <p:grpSpPr>
          <a:xfrm>
            <a:off x="9181898" y="2169677"/>
            <a:ext cx="4390564" cy="7756066"/>
            <a:chOff x="0" y="0"/>
            <a:chExt cx="1156363" cy="2042750"/>
          </a:xfrm>
        </p:grpSpPr>
        <p:sp>
          <p:nvSpPr>
            <p:cNvPr id="11" name="Freeform 11"/>
            <p:cNvSpPr/>
            <p:nvPr/>
          </p:nvSpPr>
          <p:spPr>
            <a:xfrm>
              <a:off x="0" y="0"/>
              <a:ext cx="1156362" cy="2042750"/>
            </a:xfrm>
            <a:custGeom>
              <a:avLst/>
              <a:gdLst/>
              <a:ahLst/>
              <a:cxnLst/>
              <a:rect l="l" t="t" r="r" b="b"/>
              <a:pathLst>
                <a:path w="1156362" h="2042750">
                  <a:moveTo>
                    <a:pt x="89929" y="0"/>
                  </a:moveTo>
                  <a:lnTo>
                    <a:pt x="1066434" y="0"/>
                  </a:lnTo>
                  <a:cubicBezTo>
                    <a:pt x="1116100" y="0"/>
                    <a:pt x="1156362" y="40262"/>
                    <a:pt x="1156362" y="89929"/>
                  </a:cubicBezTo>
                  <a:lnTo>
                    <a:pt x="1156362" y="1952821"/>
                  </a:lnTo>
                  <a:cubicBezTo>
                    <a:pt x="1156362" y="1976672"/>
                    <a:pt x="1146888" y="1999546"/>
                    <a:pt x="1130023" y="2016410"/>
                  </a:cubicBezTo>
                  <a:cubicBezTo>
                    <a:pt x="1113158" y="2033275"/>
                    <a:pt x="1090284" y="2042750"/>
                    <a:pt x="1066434" y="2042750"/>
                  </a:cubicBezTo>
                  <a:lnTo>
                    <a:pt x="89929" y="2042750"/>
                  </a:lnTo>
                  <a:cubicBezTo>
                    <a:pt x="40262" y="2042750"/>
                    <a:pt x="0" y="2002487"/>
                    <a:pt x="0" y="1952821"/>
                  </a:cubicBezTo>
                  <a:lnTo>
                    <a:pt x="0" y="89929"/>
                  </a:lnTo>
                  <a:cubicBezTo>
                    <a:pt x="0" y="40262"/>
                    <a:pt x="40262" y="0"/>
                    <a:pt x="89929" y="0"/>
                  </a:cubicBezTo>
                  <a:close/>
                </a:path>
              </a:pathLst>
            </a:custGeom>
            <a:solidFill>
              <a:srgbClr val="FFFFFF"/>
            </a:solidFill>
          </p:spPr>
        </p:sp>
        <p:sp>
          <p:nvSpPr>
            <p:cNvPr id="12" name="TextBox 12"/>
            <p:cNvSpPr txBox="1"/>
            <p:nvPr/>
          </p:nvSpPr>
          <p:spPr>
            <a:xfrm>
              <a:off x="0" y="-47625"/>
              <a:ext cx="1156363" cy="2090375"/>
            </a:xfrm>
            <a:prstGeom prst="rect">
              <a:avLst/>
            </a:prstGeom>
          </p:spPr>
          <p:txBody>
            <a:bodyPr lIns="50800" tIns="50800" rIns="50800" bIns="50800" rtlCol="0" anchor="ctr"/>
            <a:lstStyle/>
            <a:p>
              <a:pPr algn="ctr">
                <a:lnSpc>
                  <a:spcPts val="3598"/>
                </a:lnSpc>
              </a:pPr>
              <a:endParaRPr/>
            </a:p>
          </p:txBody>
        </p:sp>
      </p:grpSp>
      <p:sp>
        <p:nvSpPr>
          <p:cNvPr id="13" name="Freeform 13"/>
          <p:cNvSpPr/>
          <p:nvPr/>
        </p:nvSpPr>
        <p:spPr>
          <a:xfrm>
            <a:off x="9395721" y="5143500"/>
            <a:ext cx="3986614" cy="4377313"/>
          </a:xfrm>
          <a:custGeom>
            <a:avLst/>
            <a:gdLst/>
            <a:ahLst/>
            <a:cxnLst/>
            <a:rect l="l" t="t" r="r" b="b"/>
            <a:pathLst>
              <a:path w="3986614" h="4377313">
                <a:moveTo>
                  <a:pt x="0" y="0"/>
                </a:moveTo>
                <a:lnTo>
                  <a:pt x="3986614" y="0"/>
                </a:lnTo>
                <a:lnTo>
                  <a:pt x="3986614" y="4377313"/>
                </a:lnTo>
                <a:lnTo>
                  <a:pt x="0" y="4377313"/>
                </a:lnTo>
                <a:lnTo>
                  <a:pt x="0" y="0"/>
                </a:lnTo>
                <a:close/>
              </a:path>
            </a:pathLst>
          </a:custGeom>
          <a:blipFill>
            <a:blip r:embed="rId4"/>
            <a:stretch>
              <a:fillRect l="-34057" r="-34057"/>
            </a:stretch>
          </a:blipFill>
        </p:spPr>
      </p:sp>
      <p:grpSp>
        <p:nvGrpSpPr>
          <p:cNvPr id="14" name="Group 14"/>
          <p:cNvGrpSpPr/>
          <p:nvPr/>
        </p:nvGrpSpPr>
        <p:grpSpPr>
          <a:xfrm>
            <a:off x="9379730" y="2390110"/>
            <a:ext cx="4002605" cy="3267941"/>
            <a:chOff x="0" y="0"/>
            <a:chExt cx="1054184" cy="860692"/>
          </a:xfrm>
        </p:grpSpPr>
        <p:sp>
          <p:nvSpPr>
            <p:cNvPr id="15" name="Freeform 15"/>
            <p:cNvSpPr/>
            <p:nvPr/>
          </p:nvSpPr>
          <p:spPr>
            <a:xfrm>
              <a:off x="0" y="0"/>
              <a:ext cx="1054184" cy="860692"/>
            </a:xfrm>
            <a:custGeom>
              <a:avLst/>
              <a:gdLst/>
              <a:ahLst/>
              <a:cxnLst/>
              <a:rect l="l" t="t" r="r" b="b"/>
              <a:pathLst>
                <a:path w="1054184" h="860692">
                  <a:moveTo>
                    <a:pt x="98645" y="0"/>
                  </a:moveTo>
                  <a:lnTo>
                    <a:pt x="955539" y="0"/>
                  </a:lnTo>
                  <a:cubicBezTo>
                    <a:pt x="1010019" y="0"/>
                    <a:pt x="1054184" y="44165"/>
                    <a:pt x="1054184" y="98645"/>
                  </a:cubicBezTo>
                  <a:lnTo>
                    <a:pt x="1054184" y="762047"/>
                  </a:lnTo>
                  <a:cubicBezTo>
                    <a:pt x="1054184" y="788209"/>
                    <a:pt x="1043791" y="813300"/>
                    <a:pt x="1025292" y="831800"/>
                  </a:cubicBezTo>
                  <a:cubicBezTo>
                    <a:pt x="1006792" y="850299"/>
                    <a:pt x="981701" y="860692"/>
                    <a:pt x="955539" y="860692"/>
                  </a:cubicBezTo>
                  <a:lnTo>
                    <a:pt x="98645" y="860692"/>
                  </a:lnTo>
                  <a:cubicBezTo>
                    <a:pt x="72483" y="860692"/>
                    <a:pt x="47392" y="850299"/>
                    <a:pt x="28893" y="831800"/>
                  </a:cubicBezTo>
                  <a:cubicBezTo>
                    <a:pt x="10393" y="813300"/>
                    <a:pt x="0" y="788209"/>
                    <a:pt x="0" y="762047"/>
                  </a:cubicBezTo>
                  <a:lnTo>
                    <a:pt x="0" y="98645"/>
                  </a:lnTo>
                  <a:cubicBezTo>
                    <a:pt x="0" y="72483"/>
                    <a:pt x="10393" y="47392"/>
                    <a:pt x="28893" y="28893"/>
                  </a:cubicBezTo>
                  <a:cubicBezTo>
                    <a:pt x="47392" y="10393"/>
                    <a:pt x="72483" y="0"/>
                    <a:pt x="98645" y="0"/>
                  </a:cubicBezTo>
                  <a:close/>
                </a:path>
              </a:pathLst>
            </a:custGeom>
            <a:solidFill>
              <a:srgbClr val="AB7C6A"/>
            </a:solidFill>
          </p:spPr>
        </p:sp>
        <p:sp>
          <p:nvSpPr>
            <p:cNvPr id="16" name="TextBox 16"/>
            <p:cNvSpPr txBox="1"/>
            <p:nvPr/>
          </p:nvSpPr>
          <p:spPr>
            <a:xfrm>
              <a:off x="0" y="-47625"/>
              <a:ext cx="1054184" cy="908317"/>
            </a:xfrm>
            <a:prstGeom prst="rect">
              <a:avLst/>
            </a:prstGeom>
          </p:spPr>
          <p:txBody>
            <a:bodyPr lIns="50800" tIns="50800" rIns="50800" bIns="50800" rtlCol="0" anchor="ctr"/>
            <a:lstStyle/>
            <a:p>
              <a:pPr algn="ctr">
                <a:lnSpc>
                  <a:spcPts val="3598"/>
                </a:lnSpc>
              </a:pPr>
              <a:endParaRPr/>
            </a:p>
          </p:txBody>
        </p:sp>
      </p:grpSp>
      <p:grpSp>
        <p:nvGrpSpPr>
          <p:cNvPr id="17" name="Group 17"/>
          <p:cNvGrpSpPr/>
          <p:nvPr/>
        </p:nvGrpSpPr>
        <p:grpSpPr>
          <a:xfrm>
            <a:off x="4699750" y="2169677"/>
            <a:ext cx="4390564" cy="7756066"/>
            <a:chOff x="0" y="0"/>
            <a:chExt cx="1156363" cy="2042750"/>
          </a:xfrm>
        </p:grpSpPr>
        <p:sp>
          <p:nvSpPr>
            <p:cNvPr id="18" name="Freeform 18"/>
            <p:cNvSpPr/>
            <p:nvPr/>
          </p:nvSpPr>
          <p:spPr>
            <a:xfrm>
              <a:off x="0" y="0"/>
              <a:ext cx="1156362" cy="2042750"/>
            </a:xfrm>
            <a:custGeom>
              <a:avLst/>
              <a:gdLst/>
              <a:ahLst/>
              <a:cxnLst/>
              <a:rect l="l" t="t" r="r" b="b"/>
              <a:pathLst>
                <a:path w="1156362" h="2042750">
                  <a:moveTo>
                    <a:pt x="89929" y="0"/>
                  </a:moveTo>
                  <a:lnTo>
                    <a:pt x="1066434" y="0"/>
                  </a:lnTo>
                  <a:cubicBezTo>
                    <a:pt x="1116100" y="0"/>
                    <a:pt x="1156362" y="40262"/>
                    <a:pt x="1156362" y="89929"/>
                  </a:cubicBezTo>
                  <a:lnTo>
                    <a:pt x="1156362" y="1952821"/>
                  </a:lnTo>
                  <a:cubicBezTo>
                    <a:pt x="1156362" y="1976672"/>
                    <a:pt x="1146888" y="1999546"/>
                    <a:pt x="1130023" y="2016410"/>
                  </a:cubicBezTo>
                  <a:cubicBezTo>
                    <a:pt x="1113158" y="2033275"/>
                    <a:pt x="1090284" y="2042750"/>
                    <a:pt x="1066434" y="2042750"/>
                  </a:cubicBezTo>
                  <a:lnTo>
                    <a:pt x="89929" y="2042750"/>
                  </a:lnTo>
                  <a:cubicBezTo>
                    <a:pt x="40262" y="2042750"/>
                    <a:pt x="0" y="2002487"/>
                    <a:pt x="0" y="1952821"/>
                  </a:cubicBezTo>
                  <a:lnTo>
                    <a:pt x="0" y="89929"/>
                  </a:lnTo>
                  <a:cubicBezTo>
                    <a:pt x="0" y="40262"/>
                    <a:pt x="40262" y="0"/>
                    <a:pt x="89929" y="0"/>
                  </a:cubicBezTo>
                  <a:close/>
                </a:path>
              </a:pathLst>
            </a:custGeom>
            <a:solidFill>
              <a:srgbClr val="FFFFFF"/>
            </a:solidFill>
          </p:spPr>
        </p:sp>
        <p:sp>
          <p:nvSpPr>
            <p:cNvPr id="19" name="TextBox 19"/>
            <p:cNvSpPr txBox="1"/>
            <p:nvPr/>
          </p:nvSpPr>
          <p:spPr>
            <a:xfrm>
              <a:off x="0" y="-47625"/>
              <a:ext cx="1156363" cy="2090375"/>
            </a:xfrm>
            <a:prstGeom prst="rect">
              <a:avLst/>
            </a:prstGeom>
          </p:spPr>
          <p:txBody>
            <a:bodyPr lIns="50800" tIns="50800" rIns="50800" bIns="50800" rtlCol="0" anchor="ctr"/>
            <a:lstStyle/>
            <a:p>
              <a:pPr algn="ctr">
                <a:lnSpc>
                  <a:spcPts val="3598"/>
                </a:lnSpc>
              </a:pPr>
              <a:endParaRPr/>
            </a:p>
          </p:txBody>
        </p:sp>
      </p:grpSp>
      <p:sp>
        <p:nvSpPr>
          <p:cNvPr id="20" name="Freeform 20"/>
          <p:cNvSpPr/>
          <p:nvPr/>
        </p:nvSpPr>
        <p:spPr>
          <a:xfrm>
            <a:off x="4897582" y="2390110"/>
            <a:ext cx="3986614" cy="4377313"/>
          </a:xfrm>
          <a:custGeom>
            <a:avLst/>
            <a:gdLst/>
            <a:ahLst/>
            <a:cxnLst/>
            <a:rect l="l" t="t" r="r" b="b"/>
            <a:pathLst>
              <a:path w="3986614" h="4377313">
                <a:moveTo>
                  <a:pt x="0" y="0"/>
                </a:moveTo>
                <a:lnTo>
                  <a:pt x="3986614" y="0"/>
                </a:lnTo>
                <a:lnTo>
                  <a:pt x="3986614" y="4377313"/>
                </a:lnTo>
                <a:lnTo>
                  <a:pt x="0" y="4377313"/>
                </a:lnTo>
                <a:lnTo>
                  <a:pt x="0" y="0"/>
                </a:lnTo>
                <a:close/>
              </a:path>
            </a:pathLst>
          </a:custGeom>
          <a:blipFill>
            <a:blip r:embed="rId5"/>
            <a:stretch>
              <a:fillRect l="-25724" r="-25724"/>
            </a:stretch>
          </a:blipFill>
        </p:spPr>
      </p:sp>
      <p:grpSp>
        <p:nvGrpSpPr>
          <p:cNvPr id="21" name="Group 21"/>
          <p:cNvGrpSpPr/>
          <p:nvPr/>
        </p:nvGrpSpPr>
        <p:grpSpPr>
          <a:xfrm>
            <a:off x="4897582" y="6416587"/>
            <a:ext cx="4002605" cy="3267941"/>
            <a:chOff x="0" y="0"/>
            <a:chExt cx="1054184" cy="860692"/>
          </a:xfrm>
        </p:grpSpPr>
        <p:sp>
          <p:nvSpPr>
            <p:cNvPr id="22" name="Freeform 22"/>
            <p:cNvSpPr/>
            <p:nvPr/>
          </p:nvSpPr>
          <p:spPr>
            <a:xfrm>
              <a:off x="0" y="0"/>
              <a:ext cx="1054184" cy="860692"/>
            </a:xfrm>
            <a:custGeom>
              <a:avLst/>
              <a:gdLst/>
              <a:ahLst/>
              <a:cxnLst/>
              <a:rect l="l" t="t" r="r" b="b"/>
              <a:pathLst>
                <a:path w="1054184" h="860692">
                  <a:moveTo>
                    <a:pt x="98645" y="0"/>
                  </a:moveTo>
                  <a:lnTo>
                    <a:pt x="955539" y="0"/>
                  </a:lnTo>
                  <a:cubicBezTo>
                    <a:pt x="1010019" y="0"/>
                    <a:pt x="1054184" y="44165"/>
                    <a:pt x="1054184" y="98645"/>
                  </a:cubicBezTo>
                  <a:lnTo>
                    <a:pt x="1054184" y="762047"/>
                  </a:lnTo>
                  <a:cubicBezTo>
                    <a:pt x="1054184" y="788209"/>
                    <a:pt x="1043791" y="813300"/>
                    <a:pt x="1025292" y="831800"/>
                  </a:cubicBezTo>
                  <a:cubicBezTo>
                    <a:pt x="1006792" y="850299"/>
                    <a:pt x="981701" y="860692"/>
                    <a:pt x="955539" y="860692"/>
                  </a:cubicBezTo>
                  <a:lnTo>
                    <a:pt x="98645" y="860692"/>
                  </a:lnTo>
                  <a:cubicBezTo>
                    <a:pt x="72483" y="860692"/>
                    <a:pt x="47392" y="850299"/>
                    <a:pt x="28893" y="831800"/>
                  </a:cubicBezTo>
                  <a:cubicBezTo>
                    <a:pt x="10393" y="813300"/>
                    <a:pt x="0" y="788209"/>
                    <a:pt x="0" y="762047"/>
                  </a:cubicBezTo>
                  <a:lnTo>
                    <a:pt x="0" y="98645"/>
                  </a:lnTo>
                  <a:cubicBezTo>
                    <a:pt x="0" y="72483"/>
                    <a:pt x="10393" y="47392"/>
                    <a:pt x="28893" y="28893"/>
                  </a:cubicBezTo>
                  <a:cubicBezTo>
                    <a:pt x="47392" y="10393"/>
                    <a:pt x="72483" y="0"/>
                    <a:pt x="98645" y="0"/>
                  </a:cubicBezTo>
                  <a:close/>
                </a:path>
              </a:pathLst>
            </a:custGeom>
            <a:solidFill>
              <a:srgbClr val="AB7C6A"/>
            </a:solidFill>
          </p:spPr>
        </p:sp>
        <p:sp>
          <p:nvSpPr>
            <p:cNvPr id="23" name="TextBox 23"/>
            <p:cNvSpPr txBox="1"/>
            <p:nvPr/>
          </p:nvSpPr>
          <p:spPr>
            <a:xfrm>
              <a:off x="0" y="-47625"/>
              <a:ext cx="1054184" cy="908317"/>
            </a:xfrm>
            <a:prstGeom prst="rect">
              <a:avLst/>
            </a:prstGeom>
          </p:spPr>
          <p:txBody>
            <a:bodyPr lIns="50800" tIns="50800" rIns="50800" bIns="50800" rtlCol="0" anchor="ctr"/>
            <a:lstStyle/>
            <a:p>
              <a:pPr algn="ctr">
                <a:lnSpc>
                  <a:spcPts val="3598"/>
                </a:lnSpc>
              </a:pPr>
              <a:endParaRPr/>
            </a:p>
          </p:txBody>
        </p:sp>
      </p:grpSp>
      <p:grpSp>
        <p:nvGrpSpPr>
          <p:cNvPr id="24" name="Group 24"/>
          <p:cNvGrpSpPr/>
          <p:nvPr/>
        </p:nvGrpSpPr>
        <p:grpSpPr>
          <a:xfrm>
            <a:off x="13664045" y="2169677"/>
            <a:ext cx="4390564" cy="7756066"/>
            <a:chOff x="0" y="0"/>
            <a:chExt cx="1156363" cy="2042750"/>
          </a:xfrm>
        </p:grpSpPr>
        <p:sp>
          <p:nvSpPr>
            <p:cNvPr id="25" name="Freeform 25"/>
            <p:cNvSpPr/>
            <p:nvPr/>
          </p:nvSpPr>
          <p:spPr>
            <a:xfrm>
              <a:off x="0" y="0"/>
              <a:ext cx="1156362" cy="2042750"/>
            </a:xfrm>
            <a:custGeom>
              <a:avLst/>
              <a:gdLst/>
              <a:ahLst/>
              <a:cxnLst/>
              <a:rect l="l" t="t" r="r" b="b"/>
              <a:pathLst>
                <a:path w="1156362" h="2042750">
                  <a:moveTo>
                    <a:pt x="89929" y="0"/>
                  </a:moveTo>
                  <a:lnTo>
                    <a:pt x="1066434" y="0"/>
                  </a:lnTo>
                  <a:cubicBezTo>
                    <a:pt x="1116100" y="0"/>
                    <a:pt x="1156362" y="40262"/>
                    <a:pt x="1156362" y="89929"/>
                  </a:cubicBezTo>
                  <a:lnTo>
                    <a:pt x="1156362" y="1952821"/>
                  </a:lnTo>
                  <a:cubicBezTo>
                    <a:pt x="1156362" y="1976672"/>
                    <a:pt x="1146888" y="1999546"/>
                    <a:pt x="1130023" y="2016410"/>
                  </a:cubicBezTo>
                  <a:cubicBezTo>
                    <a:pt x="1113158" y="2033275"/>
                    <a:pt x="1090284" y="2042750"/>
                    <a:pt x="1066434" y="2042750"/>
                  </a:cubicBezTo>
                  <a:lnTo>
                    <a:pt x="89929" y="2042750"/>
                  </a:lnTo>
                  <a:cubicBezTo>
                    <a:pt x="40262" y="2042750"/>
                    <a:pt x="0" y="2002487"/>
                    <a:pt x="0" y="1952821"/>
                  </a:cubicBezTo>
                  <a:lnTo>
                    <a:pt x="0" y="89929"/>
                  </a:lnTo>
                  <a:cubicBezTo>
                    <a:pt x="0" y="40262"/>
                    <a:pt x="40262" y="0"/>
                    <a:pt x="89929" y="0"/>
                  </a:cubicBezTo>
                  <a:close/>
                </a:path>
              </a:pathLst>
            </a:custGeom>
            <a:solidFill>
              <a:srgbClr val="FFFFFF"/>
            </a:solidFill>
          </p:spPr>
        </p:sp>
        <p:sp>
          <p:nvSpPr>
            <p:cNvPr id="26" name="TextBox 26"/>
            <p:cNvSpPr txBox="1"/>
            <p:nvPr/>
          </p:nvSpPr>
          <p:spPr>
            <a:xfrm>
              <a:off x="0" y="-47625"/>
              <a:ext cx="1156363" cy="2090375"/>
            </a:xfrm>
            <a:prstGeom prst="rect">
              <a:avLst/>
            </a:prstGeom>
          </p:spPr>
          <p:txBody>
            <a:bodyPr lIns="50800" tIns="50800" rIns="50800" bIns="50800" rtlCol="0" anchor="ctr"/>
            <a:lstStyle/>
            <a:p>
              <a:pPr algn="ctr">
                <a:lnSpc>
                  <a:spcPts val="3598"/>
                </a:lnSpc>
              </a:pPr>
              <a:endParaRPr/>
            </a:p>
          </p:txBody>
        </p:sp>
      </p:grpSp>
      <p:sp>
        <p:nvSpPr>
          <p:cNvPr id="27" name="Freeform 27"/>
          <p:cNvSpPr/>
          <p:nvPr/>
        </p:nvSpPr>
        <p:spPr>
          <a:xfrm>
            <a:off x="13861878" y="2390110"/>
            <a:ext cx="3986614" cy="4377313"/>
          </a:xfrm>
          <a:custGeom>
            <a:avLst/>
            <a:gdLst/>
            <a:ahLst/>
            <a:cxnLst/>
            <a:rect l="l" t="t" r="r" b="b"/>
            <a:pathLst>
              <a:path w="3986614" h="4377313">
                <a:moveTo>
                  <a:pt x="0" y="0"/>
                </a:moveTo>
                <a:lnTo>
                  <a:pt x="3986614" y="0"/>
                </a:lnTo>
                <a:lnTo>
                  <a:pt x="3986614" y="4377313"/>
                </a:lnTo>
                <a:lnTo>
                  <a:pt x="0" y="4377313"/>
                </a:lnTo>
                <a:lnTo>
                  <a:pt x="0" y="0"/>
                </a:lnTo>
                <a:close/>
              </a:path>
            </a:pathLst>
          </a:custGeom>
          <a:blipFill>
            <a:blip r:embed="rId6"/>
            <a:stretch>
              <a:fillRect l="-21241" r="-21241"/>
            </a:stretch>
          </a:blipFill>
        </p:spPr>
      </p:sp>
      <p:grpSp>
        <p:nvGrpSpPr>
          <p:cNvPr id="28" name="Group 28"/>
          <p:cNvGrpSpPr/>
          <p:nvPr/>
        </p:nvGrpSpPr>
        <p:grpSpPr>
          <a:xfrm>
            <a:off x="13861878" y="6416587"/>
            <a:ext cx="4002605" cy="3267941"/>
            <a:chOff x="0" y="0"/>
            <a:chExt cx="1054184" cy="860692"/>
          </a:xfrm>
        </p:grpSpPr>
        <p:sp>
          <p:nvSpPr>
            <p:cNvPr id="29" name="Freeform 29"/>
            <p:cNvSpPr/>
            <p:nvPr/>
          </p:nvSpPr>
          <p:spPr>
            <a:xfrm>
              <a:off x="0" y="0"/>
              <a:ext cx="1054184" cy="860692"/>
            </a:xfrm>
            <a:custGeom>
              <a:avLst/>
              <a:gdLst/>
              <a:ahLst/>
              <a:cxnLst/>
              <a:rect l="l" t="t" r="r" b="b"/>
              <a:pathLst>
                <a:path w="1054184" h="860692">
                  <a:moveTo>
                    <a:pt x="98645" y="0"/>
                  </a:moveTo>
                  <a:lnTo>
                    <a:pt x="955539" y="0"/>
                  </a:lnTo>
                  <a:cubicBezTo>
                    <a:pt x="1010019" y="0"/>
                    <a:pt x="1054184" y="44165"/>
                    <a:pt x="1054184" y="98645"/>
                  </a:cubicBezTo>
                  <a:lnTo>
                    <a:pt x="1054184" y="762047"/>
                  </a:lnTo>
                  <a:cubicBezTo>
                    <a:pt x="1054184" y="788209"/>
                    <a:pt x="1043791" y="813300"/>
                    <a:pt x="1025292" y="831800"/>
                  </a:cubicBezTo>
                  <a:cubicBezTo>
                    <a:pt x="1006792" y="850299"/>
                    <a:pt x="981701" y="860692"/>
                    <a:pt x="955539" y="860692"/>
                  </a:cubicBezTo>
                  <a:lnTo>
                    <a:pt x="98645" y="860692"/>
                  </a:lnTo>
                  <a:cubicBezTo>
                    <a:pt x="72483" y="860692"/>
                    <a:pt x="47392" y="850299"/>
                    <a:pt x="28893" y="831800"/>
                  </a:cubicBezTo>
                  <a:cubicBezTo>
                    <a:pt x="10393" y="813300"/>
                    <a:pt x="0" y="788209"/>
                    <a:pt x="0" y="762047"/>
                  </a:cubicBezTo>
                  <a:lnTo>
                    <a:pt x="0" y="98645"/>
                  </a:lnTo>
                  <a:cubicBezTo>
                    <a:pt x="0" y="72483"/>
                    <a:pt x="10393" y="47392"/>
                    <a:pt x="28893" y="28893"/>
                  </a:cubicBezTo>
                  <a:cubicBezTo>
                    <a:pt x="47392" y="10393"/>
                    <a:pt x="72483" y="0"/>
                    <a:pt x="98645" y="0"/>
                  </a:cubicBezTo>
                  <a:close/>
                </a:path>
              </a:pathLst>
            </a:custGeom>
            <a:solidFill>
              <a:srgbClr val="AB7C6A"/>
            </a:solidFill>
          </p:spPr>
        </p:sp>
        <p:sp>
          <p:nvSpPr>
            <p:cNvPr id="30" name="TextBox 30"/>
            <p:cNvSpPr txBox="1"/>
            <p:nvPr/>
          </p:nvSpPr>
          <p:spPr>
            <a:xfrm>
              <a:off x="0" y="-47625"/>
              <a:ext cx="1054184" cy="908317"/>
            </a:xfrm>
            <a:prstGeom prst="rect">
              <a:avLst/>
            </a:prstGeom>
          </p:spPr>
          <p:txBody>
            <a:bodyPr lIns="50800" tIns="50800" rIns="50800" bIns="50800" rtlCol="0" anchor="ctr"/>
            <a:lstStyle/>
            <a:p>
              <a:pPr algn="ctr">
                <a:lnSpc>
                  <a:spcPts val="3598"/>
                </a:lnSpc>
              </a:pPr>
              <a:endParaRPr/>
            </a:p>
          </p:txBody>
        </p:sp>
      </p:grpSp>
      <p:sp>
        <p:nvSpPr>
          <p:cNvPr id="31" name="TextBox 31"/>
          <p:cNvSpPr txBox="1"/>
          <p:nvPr/>
        </p:nvSpPr>
        <p:spPr>
          <a:xfrm>
            <a:off x="639315" y="2651719"/>
            <a:ext cx="3622932" cy="2773299"/>
          </a:xfrm>
          <a:prstGeom prst="rect">
            <a:avLst/>
          </a:prstGeom>
        </p:spPr>
        <p:txBody>
          <a:bodyPr lIns="0" tIns="0" rIns="0" bIns="0" rtlCol="0" anchor="t">
            <a:spAutoFit/>
          </a:bodyPr>
          <a:lstStyle/>
          <a:p>
            <a:pPr algn="ctr">
              <a:lnSpc>
                <a:spcPts val="4367"/>
              </a:lnSpc>
            </a:pPr>
            <a:r>
              <a:rPr lang="en-US" sz="3899">
                <a:solidFill>
                  <a:srgbClr val="FFFFFF"/>
                </a:solidFill>
                <a:latin typeface="Asap Bold"/>
              </a:rPr>
              <a:t>Quan hệ lợi ích kinh tế giữa doanh nghiệp và người lao động</a:t>
            </a:r>
          </a:p>
        </p:txBody>
      </p:sp>
      <p:sp>
        <p:nvSpPr>
          <p:cNvPr id="32" name="TextBox 32"/>
          <p:cNvSpPr txBox="1"/>
          <p:nvPr/>
        </p:nvSpPr>
        <p:spPr>
          <a:xfrm>
            <a:off x="9565713" y="2922651"/>
            <a:ext cx="3622932" cy="2220849"/>
          </a:xfrm>
          <a:prstGeom prst="rect">
            <a:avLst/>
          </a:prstGeom>
        </p:spPr>
        <p:txBody>
          <a:bodyPr lIns="0" tIns="0" rIns="0" bIns="0" rtlCol="0" anchor="t">
            <a:spAutoFit/>
          </a:bodyPr>
          <a:lstStyle/>
          <a:p>
            <a:pPr algn="ctr">
              <a:lnSpc>
                <a:spcPts val="4367"/>
              </a:lnSpc>
            </a:pPr>
            <a:r>
              <a:rPr lang="en-US" sz="3899">
                <a:solidFill>
                  <a:srgbClr val="FFFFFF"/>
                </a:solidFill>
                <a:latin typeface="Asap Bold"/>
              </a:rPr>
              <a:t>Quan hệ lợi ích kinh tế giữa người lao động với nhau</a:t>
            </a:r>
          </a:p>
        </p:txBody>
      </p:sp>
      <p:sp>
        <p:nvSpPr>
          <p:cNvPr id="33" name="TextBox 33"/>
          <p:cNvSpPr txBox="1"/>
          <p:nvPr/>
        </p:nvSpPr>
        <p:spPr>
          <a:xfrm>
            <a:off x="5033343" y="6954421"/>
            <a:ext cx="3622932" cy="2220849"/>
          </a:xfrm>
          <a:prstGeom prst="rect">
            <a:avLst/>
          </a:prstGeom>
        </p:spPr>
        <p:txBody>
          <a:bodyPr lIns="0" tIns="0" rIns="0" bIns="0" rtlCol="0" anchor="t">
            <a:spAutoFit/>
          </a:bodyPr>
          <a:lstStyle/>
          <a:p>
            <a:pPr algn="ctr">
              <a:lnSpc>
                <a:spcPts val="4367"/>
              </a:lnSpc>
            </a:pPr>
            <a:r>
              <a:rPr lang="en-US" sz="3899">
                <a:solidFill>
                  <a:srgbClr val="FFFFFF"/>
                </a:solidFill>
                <a:latin typeface="Asap Bold"/>
              </a:rPr>
              <a:t>Quan hệ lợi ích kinh tế giữa doanh nghiệp với nhau</a:t>
            </a:r>
          </a:p>
        </p:txBody>
      </p:sp>
      <p:sp>
        <p:nvSpPr>
          <p:cNvPr id="34" name="TextBox 34"/>
          <p:cNvSpPr txBox="1"/>
          <p:nvPr/>
        </p:nvSpPr>
        <p:spPr>
          <a:xfrm>
            <a:off x="14067761" y="6954421"/>
            <a:ext cx="3622932" cy="2220849"/>
          </a:xfrm>
          <a:prstGeom prst="rect">
            <a:avLst/>
          </a:prstGeom>
        </p:spPr>
        <p:txBody>
          <a:bodyPr lIns="0" tIns="0" rIns="0" bIns="0" rtlCol="0" anchor="t">
            <a:spAutoFit/>
          </a:bodyPr>
          <a:lstStyle/>
          <a:p>
            <a:pPr algn="ctr">
              <a:lnSpc>
                <a:spcPts val="4367"/>
              </a:lnSpc>
            </a:pPr>
            <a:r>
              <a:rPr lang="en-US" sz="3899">
                <a:solidFill>
                  <a:srgbClr val="FFFFFF"/>
                </a:solidFill>
                <a:latin typeface="Asap Bold"/>
              </a:rPr>
              <a:t>Quan hệ lợi ích cá nhân, lợi ích nhóm, lợi ích xã hội </a:t>
            </a:r>
          </a:p>
        </p:txBody>
      </p:sp>
      <p:sp>
        <p:nvSpPr>
          <p:cNvPr id="35" name="TextBox 35"/>
          <p:cNvSpPr txBox="1"/>
          <p:nvPr/>
        </p:nvSpPr>
        <p:spPr>
          <a:xfrm>
            <a:off x="571095" y="777396"/>
            <a:ext cx="11092700" cy="580136"/>
          </a:xfrm>
          <a:prstGeom prst="rect">
            <a:avLst/>
          </a:prstGeom>
        </p:spPr>
        <p:txBody>
          <a:bodyPr lIns="0" tIns="0" rIns="0" bIns="0" rtlCol="0" anchor="t">
            <a:spAutoFit/>
          </a:bodyPr>
          <a:lstStyle/>
          <a:p>
            <a:pPr>
              <a:lnSpc>
                <a:spcPts val="4311"/>
              </a:lnSpc>
            </a:pPr>
            <a:r>
              <a:rPr lang="en-US" sz="4399">
                <a:solidFill>
                  <a:srgbClr val="FFFFFF"/>
                </a:solidFill>
                <a:latin typeface="Asap Bold"/>
              </a:rPr>
              <a:t>KHÁI NIỆM VỀ QUAN HỆ LỢI ÍCH KINH TẾ</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414180" y="346448"/>
            <a:ext cx="15459639" cy="1609534"/>
          </a:xfrm>
          <a:custGeom>
            <a:avLst/>
            <a:gdLst/>
            <a:ahLst/>
            <a:cxnLst/>
            <a:rect l="l" t="t" r="r" b="b"/>
            <a:pathLst>
              <a:path w="15459639" h="1609534">
                <a:moveTo>
                  <a:pt x="0" y="0"/>
                </a:moveTo>
                <a:lnTo>
                  <a:pt x="15459640" y="0"/>
                </a:lnTo>
                <a:lnTo>
                  <a:pt x="15459640" y="1609533"/>
                </a:lnTo>
                <a:lnTo>
                  <a:pt x="0" y="1609533"/>
                </a:lnTo>
                <a:lnTo>
                  <a:pt x="0" y="0"/>
                </a:lnTo>
                <a:close/>
              </a:path>
            </a:pathLst>
          </a:custGeom>
          <a:blipFill>
            <a:blip r:embed="rId3"/>
            <a:stretch>
              <a:fillRect t="-29248" b="-14826"/>
            </a:stretch>
          </a:blipFill>
        </p:spPr>
      </p:sp>
      <p:sp>
        <p:nvSpPr>
          <p:cNvPr id="4" name="Freeform 4"/>
          <p:cNvSpPr/>
          <p:nvPr/>
        </p:nvSpPr>
        <p:spPr>
          <a:xfrm>
            <a:off x="481366" y="2907268"/>
            <a:ext cx="8662634" cy="6758465"/>
          </a:xfrm>
          <a:custGeom>
            <a:avLst/>
            <a:gdLst/>
            <a:ahLst/>
            <a:cxnLst/>
            <a:rect l="l" t="t" r="r" b="b"/>
            <a:pathLst>
              <a:path w="8662634" h="6758465">
                <a:moveTo>
                  <a:pt x="0" y="0"/>
                </a:moveTo>
                <a:lnTo>
                  <a:pt x="8662634" y="0"/>
                </a:lnTo>
                <a:lnTo>
                  <a:pt x="8662634" y="6758464"/>
                </a:lnTo>
                <a:lnTo>
                  <a:pt x="0" y="6758464"/>
                </a:lnTo>
                <a:lnTo>
                  <a:pt x="0" y="0"/>
                </a:lnTo>
                <a:close/>
              </a:path>
            </a:pathLst>
          </a:custGeom>
          <a:blipFill>
            <a:blip r:embed="rId4"/>
            <a:stretch>
              <a:fillRect r="-14693"/>
            </a:stretch>
          </a:blipFill>
        </p:spPr>
      </p:sp>
      <p:sp>
        <p:nvSpPr>
          <p:cNvPr id="5" name="Freeform 5"/>
          <p:cNvSpPr/>
          <p:nvPr/>
        </p:nvSpPr>
        <p:spPr>
          <a:xfrm>
            <a:off x="9144000" y="2907268"/>
            <a:ext cx="8650432" cy="6758465"/>
          </a:xfrm>
          <a:custGeom>
            <a:avLst/>
            <a:gdLst/>
            <a:ahLst/>
            <a:cxnLst/>
            <a:rect l="l" t="t" r="r" b="b"/>
            <a:pathLst>
              <a:path w="8650432" h="6758465">
                <a:moveTo>
                  <a:pt x="0" y="0"/>
                </a:moveTo>
                <a:lnTo>
                  <a:pt x="8650432" y="0"/>
                </a:lnTo>
                <a:lnTo>
                  <a:pt x="8650432" y="6758464"/>
                </a:lnTo>
                <a:lnTo>
                  <a:pt x="0" y="6758464"/>
                </a:lnTo>
                <a:lnTo>
                  <a:pt x="0" y="0"/>
                </a:lnTo>
                <a:close/>
              </a:path>
            </a:pathLst>
          </a:custGeom>
          <a:blipFill>
            <a:blip r:embed="rId5"/>
            <a:stretch>
              <a:fillRect l="-9868" r="-6741"/>
            </a:stretch>
          </a:blipFill>
        </p:spPr>
      </p:sp>
      <p:sp>
        <p:nvSpPr>
          <p:cNvPr id="10" name="Rectangle: Rounded Corners 9">
            <a:extLst>
              <a:ext uri="{FF2B5EF4-FFF2-40B4-BE49-F238E27FC236}">
                <a16:creationId xmlns:a16="http://schemas.microsoft.com/office/drawing/2014/main" id="{FD77EDCC-724A-0035-30FA-11F55865F0AE}"/>
              </a:ext>
            </a:extLst>
          </p:cNvPr>
          <p:cNvSpPr/>
          <p:nvPr/>
        </p:nvSpPr>
        <p:spPr>
          <a:xfrm>
            <a:off x="11772900" y="2442565"/>
            <a:ext cx="3276600" cy="853203"/>
          </a:xfrm>
          <a:prstGeom prst="round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6"/>
          <p:cNvSpPr txBox="1"/>
          <p:nvPr/>
        </p:nvSpPr>
        <p:spPr>
          <a:xfrm>
            <a:off x="714324" y="541963"/>
            <a:ext cx="16859351" cy="1256603"/>
          </a:xfrm>
          <a:prstGeom prst="rect">
            <a:avLst/>
          </a:prstGeom>
        </p:spPr>
        <p:txBody>
          <a:bodyPr lIns="0" tIns="0" rIns="0" bIns="0" rtlCol="0" anchor="t">
            <a:spAutoFit/>
          </a:bodyPr>
          <a:lstStyle/>
          <a:p>
            <a:pPr algn="ctr">
              <a:lnSpc>
                <a:spcPts val="4889"/>
              </a:lnSpc>
            </a:pPr>
            <a:r>
              <a:rPr lang="en-US" sz="4445">
                <a:solidFill>
                  <a:srgbClr val="000000"/>
                </a:solidFill>
                <a:latin typeface="Asap Bold"/>
              </a:rPr>
              <a:t>SỰ THỐNG NHẤT</a:t>
            </a:r>
            <a:r>
              <a:rPr lang="en-US" sz="4445">
                <a:solidFill>
                  <a:srgbClr val="FFFFFF"/>
                </a:solidFill>
                <a:latin typeface="Asap Bold"/>
              </a:rPr>
              <a:t> VÀ </a:t>
            </a:r>
            <a:r>
              <a:rPr lang="en-US" sz="4445">
                <a:solidFill>
                  <a:srgbClr val="000000"/>
                </a:solidFill>
                <a:latin typeface="Asap Bold"/>
              </a:rPr>
              <a:t>MÂU THUẪN</a:t>
            </a:r>
            <a:r>
              <a:rPr lang="en-US" sz="4445">
                <a:solidFill>
                  <a:srgbClr val="FFFFFF"/>
                </a:solidFill>
                <a:latin typeface="Asap Bold"/>
              </a:rPr>
              <a:t> </a:t>
            </a:r>
          </a:p>
          <a:p>
            <a:pPr algn="ctr">
              <a:lnSpc>
                <a:spcPts val="4889"/>
              </a:lnSpc>
            </a:pPr>
            <a:r>
              <a:rPr lang="en-US" sz="4445">
                <a:solidFill>
                  <a:srgbClr val="FFFFFF"/>
                </a:solidFill>
                <a:latin typeface="Asap Bold"/>
              </a:rPr>
              <a:t>TRONG CÁC QUAN HỆ LỢI ÍCH KINH TẾ</a:t>
            </a:r>
          </a:p>
        </p:txBody>
      </p:sp>
      <p:sp>
        <p:nvSpPr>
          <p:cNvPr id="9" name="Rectangle: Rounded Corners 8">
            <a:extLst>
              <a:ext uri="{FF2B5EF4-FFF2-40B4-BE49-F238E27FC236}">
                <a16:creationId xmlns:a16="http://schemas.microsoft.com/office/drawing/2014/main" id="{CEB3BE52-0F4A-679A-1053-221E9E510B2D}"/>
              </a:ext>
            </a:extLst>
          </p:cNvPr>
          <p:cNvSpPr/>
          <p:nvPr/>
        </p:nvSpPr>
        <p:spPr>
          <a:xfrm>
            <a:off x="3200400" y="2497945"/>
            <a:ext cx="3276600" cy="853203"/>
          </a:xfrm>
          <a:prstGeom prst="round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7"/>
          <p:cNvSpPr txBox="1"/>
          <p:nvPr/>
        </p:nvSpPr>
        <p:spPr>
          <a:xfrm>
            <a:off x="3565920" y="2537697"/>
            <a:ext cx="2493526" cy="662941"/>
          </a:xfrm>
          <a:prstGeom prst="rect">
            <a:avLst/>
          </a:prstGeom>
        </p:spPr>
        <p:txBody>
          <a:bodyPr lIns="0" tIns="0" rIns="0" bIns="0" rtlCol="0" anchor="t">
            <a:spAutoFit/>
          </a:bodyPr>
          <a:lstStyle/>
          <a:p>
            <a:pPr algn="ctr">
              <a:lnSpc>
                <a:spcPts val="5459"/>
              </a:lnSpc>
              <a:spcBef>
                <a:spcPct val="0"/>
              </a:spcBef>
            </a:pPr>
            <a:r>
              <a:rPr lang="en-US" sz="3899" dirty="0" err="1">
                <a:ln w="0"/>
                <a:solidFill>
                  <a:schemeClr val="bg1"/>
                </a:solidFill>
                <a:effectLst>
                  <a:outerShdw blurRad="38100" dist="19050" dir="2700000" algn="tl" rotWithShape="0">
                    <a:schemeClr val="dk1">
                      <a:alpha val="40000"/>
                    </a:schemeClr>
                  </a:outerShdw>
                </a:effectLst>
                <a:latin typeface="Asap Bold"/>
              </a:rPr>
              <a:t>Thống</a:t>
            </a:r>
            <a:r>
              <a:rPr lang="en-US" sz="3899" dirty="0">
                <a:ln w="0"/>
                <a:solidFill>
                  <a:schemeClr val="bg1"/>
                </a:solidFill>
                <a:effectLst>
                  <a:outerShdw blurRad="38100" dist="19050" dir="2700000" algn="tl" rotWithShape="0">
                    <a:schemeClr val="dk1">
                      <a:alpha val="40000"/>
                    </a:schemeClr>
                  </a:outerShdw>
                </a:effectLst>
                <a:latin typeface="Asap Bold"/>
              </a:rPr>
              <a:t> </a:t>
            </a:r>
            <a:r>
              <a:rPr lang="en-US" sz="3899" dirty="0" err="1">
                <a:ln w="0"/>
                <a:solidFill>
                  <a:schemeClr val="bg1"/>
                </a:solidFill>
                <a:effectLst>
                  <a:outerShdw blurRad="38100" dist="19050" dir="2700000" algn="tl" rotWithShape="0">
                    <a:schemeClr val="dk1">
                      <a:alpha val="40000"/>
                    </a:schemeClr>
                  </a:outerShdw>
                </a:effectLst>
                <a:latin typeface="Asap Bold"/>
              </a:rPr>
              <a:t>nhất</a:t>
            </a:r>
            <a:endParaRPr lang="en-US" sz="3899" dirty="0">
              <a:ln w="0"/>
              <a:solidFill>
                <a:schemeClr val="bg1"/>
              </a:solidFill>
              <a:effectLst>
                <a:outerShdw blurRad="38100" dist="19050" dir="2700000" algn="tl" rotWithShape="0">
                  <a:schemeClr val="dk1">
                    <a:alpha val="40000"/>
                  </a:schemeClr>
                </a:outerShdw>
              </a:effectLst>
              <a:latin typeface="Asap Bold"/>
            </a:endParaRPr>
          </a:p>
        </p:txBody>
      </p:sp>
      <p:sp>
        <p:nvSpPr>
          <p:cNvPr id="8" name="TextBox 8"/>
          <p:cNvSpPr txBox="1"/>
          <p:nvPr/>
        </p:nvSpPr>
        <p:spPr>
          <a:xfrm>
            <a:off x="12222453" y="2537695"/>
            <a:ext cx="2493526" cy="662941"/>
          </a:xfrm>
          <a:prstGeom prst="rect">
            <a:avLst/>
          </a:prstGeom>
        </p:spPr>
        <p:txBody>
          <a:bodyPr lIns="0" tIns="0" rIns="0" bIns="0" rtlCol="0" anchor="t">
            <a:spAutoFit/>
          </a:bodyPr>
          <a:lstStyle/>
          <a:p>
            <a:pPr algn="ctr">
              <a:lnSpc>
                <a:spcPts val="5459"/>
              </a:lnSpc>
              <a:spcBef>
                <a:spcPct val="0"/>
              </a:spcBef>
            </a:pPr>
            <a:r>
              <a:rPr lang="en-US" sz="3899" dirty="0" err="1">
                <a:solidFill>
                  <a:schemeClr val="bg1"/>
                </a:solidFill>
                <a:latin typeface="Asap Bold"/>
              </a:rPr>
              <a:t>Mâu</a:t>
            </a:r>
            <a:r>
              <a:rPr lang="en-US" sz="3899" dirty="0">
                <a:solidFill>
                  <a:schemeClr val="bg1"/>
                </a:solidFill>
                <a:latin typeface="Asap Bold"/>
              </a:rPr>
              <a:t> </a:t>
            </a:r>
            <a:r>
              <a:rPr lang="en-US" sz="3899" dirty="0" err="1">
                <a:solidFill>
                  <a:schemeClr val="bg1"/>
                </a:solidFill>
                <a:latin typeface="Asap Bold"/>
              </a:rPr>
              <a:t>thuẫn</a:t>
            </a:r>
            <a:endParaRPr lang="en-US" sz="3899" dirty="0">
              <a:solidFill>
                <a:schemeClr val="bg1"/>
              </a:solidFill>
              <a:latin typeface="Asap Bo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200227" y="439814"/>
            <a:ext cx="14090073" cy="1177773"/>
          </a:xfrm>
          <a:custGeom>
            <a:avLst/>
            <a:gdLst/>
            <a:ahLst/>
            <a:cxnLst/>
            <a:rect l="l" t="t" r="r" b="b"/>
            <a:pathLst>
              <a:path w="14090073" h="1177773">
                <a:moveTo>
                  <a:pt x="0" y="0"/>
                </a:moveTo>
                <a:lnTo>
                  <a:pt x="14090072" y="0"/>
                </a:lnTo>
                <a:lnTo>
                  <a:pt x="14090072" y="1177772"/>
                </a:lnTo>
                <a:lnTo>
                  <a:pt x="0" y="1177772"/>
                </a:lnTo>
                <a:lnTo>
                  <a:pt x="0" y="0"/>
                </a:lnTo>
                <a:close/>
              </a:path>
            </a:pathLst>
          </a:custGeom>
          <a:blipFill>
            <a:blip r:embed="rId2"/>
            <a:stretch>
              <a:fillRect l="-17187" t="-55146" b="-55146"/>
            </a:stretch>
          </a:blipFill>
        </p:spPr>
      </p:sp>
      <p:sp>
        <p:nvSpPr>
          <p:cNvPr id="3" name="Freeform 3"/>
          <p:cNvSpPr/>
          <p:nvPr/>
        </p:nvSpPr>
        <p:spPr>
          <a:xfrm>
            <a:off x="9144000" y="2076681"/>
            <a:ext cx="8743615" cy="7649210"/>
          </a:xfrm>
          <a:custGeom>
            <a:avLst/>
            <a:gdLst/>
            <a:ahLst/>
            <a:cxnLst/>
            <a:rect l="l" t="t" r="r" b="b"/>
            <a:pathLst>
              <a:path w="8743615" h="7649210">
                <a:moveTo>
                  <a:pt x="0" y="0"/>
                </a:moveTo>
                <a:lnTo>
                  <a:pt x="8743615" y="0"/>
                </a:lnTo>
                <a:lnTo>
                  <a:pt x="8743615" y="7649210"/>
                </a:lnTo>
                <a:lnTo>
                  <a:pt x="0" y="7649210"/>
                </a:lnTo>
                <a:lnTo>
                  <a:pt x="0" y="0"/>
                </a:lnTo>
                <a:close/>
              </a:path>
            </a:pathLst>
          </a:custGeom>
          <a:blipFill>
            <a:blip r:embed="rId3"/>
            <a:stretch>
              <a:fillRect l="-30736" t="-2377" r="-1251"/>
            </a:stretch>
          </a:blipFill>
        </p:spPr>
      </p:sp>
      <p:sp>
        <p:nvSpPr>
          <p:cNvPr id="4" name="Freeform 4"/>
          <p:cNvSpPr/>
          <p:nvPr/>
        </p:nvSpPr>
        <p:spPr>
          <a:xfrm>
            <a:off x="311322" y="1894840"/>
            <a:ext cx="8832678" cy="7831051"/>
          </a:xfrm>
          <a:custGeom>
            <a:avLst/>
            <a:gdLst/>
            <a:ahLst/>
            <a:cxnLst/>
            <a:rect l="l" t="t" r="r" b="b"/>
            <a:pathLst>
              <a:path w="8832678" h="7831051">
                <a:moveTo>
                  <a:pt x="0" y="0"/>
                </a:moveTo>
                <a:lnTo>
                  <a:pt x="8832678" y="0"/>
                </a:lnTo>
                <a:lnTo>
                  <a:pt x="8832678" y="7831051"/>
                </a:lnTo>
                <a:lnTo>
                  <a:pt x="0" y="7831051"/>
                </a:lnTo>
                <a:lnTo>
                  <a:pt x="0" y="0"/>
                </a:lnTo>
                <a:close/>
              </a:path>
            </a:pathLst>
          </a:custGeom>
          <a:blipFill>
            <a:blip r:embed="rId4"/>
            <a:stretch>
              <a:fillRect l="-15606" r="-2782" b="-1984"/>
            </a:stretch>
          </a:blipFill>
        </p:spPr>
      </p:sp>
      <p:sp>
        <p:nvSpPr>
          <p:cNvPr id="5" name="TextBox 5"/>
          <p:cNvSpPr txBox="1"/>
          <p:nvPr/>
        </p:nvSpPr>
        <p:spPr>
          <a:xfrm>
            <a:off x="571095" y="777396"/>
            <a:ext cx="12851159" cy="580136"/>
          </a:xfrm>
          <a:prstGeom prst="rect">
            <a:avLst/>
          </a:prstGeom>
        </p:spPr>
        <p:txBody>
          <a:bodyPr lIns="0" tIns="0" rIns="0" bIns="0" rtlCol="0" anchor="t">
            <a:spAutoFit/>
          </a:bodyPr>
          <a:lstStyle/>
          <a:p>
            <a:pPr>
              <a:lnSpc>
                <a:spcPts val="4311"/>
              </a:lnSpc>
            </a:pPr>
            <a:r>
              <a:rPr lang="en-US" sz="4399">
                <a:solidFill>
                  <a:srgbClr val="FFFFFF"/>
                </a:solidFill>
                <a:latin typeface="Asap Bold"/>
              </a:rPr>
              <a:t>SỰ</a:t>
            </a:r>
            <a:r>
              <a:rPr lang="en-US" sz="4399">
                <a:solidFill>
                  <a:srgbClr val="000000"/>
                </a:solidFill>
                <a:latin typeface="Asap Bold"/>
              </a:rPr>
              <a:t> THỐNG NHẤT</a:t>
            </a:r>
            <a:r>
              <a:rPr lang="en-US" sz="4399">
                <a:solidFill>
                  <a:srgbClr val="FFFFFF"/>
                </a:solidFill>
                <a:latin typeface="Asap Bold"/>
              </a:rPr>
              <a:t> CỦA QUAN HỆ LỢI ÍCH KINH TẾ</a:t>
            </a:r>
          </a:p>
        </p:txBody>
      </p:sp>
      <p:sp>
        <p:nvSpPr>
          <p:cNvPr id="6" name="TextBox 6"/>
          <p:cNvSpPr txBox="1"/>
          <p:nvPr/>
        </p:nvSpPr>
        <p:spPr>
          <a:xfrm>
            <a:off x="0" y="2761904"/>
            <a:ext cx="8533332" cy="4221480"/>
          </a:xfrm>
          <a:prstGeom prst="rect">
            <a:avLst/>
          </a:prstGeom>
        </p:spPr>
        <p:txBody>
          <a:bodyPr lIns="0" tIns="0" rIns="0" bIns="0" rtlCol="0" anchor="t">
            <a:spAutoFit/>
          </a:bodyPr>
          <a:lstStyle/>
          <a:p>
            <a:pPr marL="1036320" lvl="1" indent="-518160" algn="just">
              <a:lnSpc>
                <a:spcPts val="6719"/>
              </a:lnSpc>
              <a:buFont typeface="Arial"/>
              <a:buChar char="•"/>
            </a:pPr>
            <a:r>
              <a:rPr lang="en-US" sz="4800">
                <a:solidFill>
                  <a:srgbClr val="C82424"/>
                </a:solidFill>
                <a:latin typeface="Asap Bold"/>
              </a:rPr>
              <a:t>Lợi ích</a:t>
            </a:r>
            <a:r>
              <a:rPr lang="en-US" sz="4800">
                <a:solidFill>
                  <a:srgbClr val="000000"/>
                </a:solidFill>
                <a:latin typeface="Asap Bold"/>
              </a:rPr>
              <a:t> của </a:t>
            </a:r>
            <a:r>
              <a:rPr lang="en-US" sz="4800">
                <a:solidFill>
                  <a:srgbClr val="221B70"/>
                </a:solidFill>
                <a:latin typeface="Asap Bold"/>
              </a:rPr>
              <a:t>chủ thể này</a:t>
            </a:r>
            <a:r>
              <a:rPr lang="en-US" sz="4800">
                <a:solidFill>
                  <a:srgbClr val="000000"/>
                </a:solidFill>
                <a:latin typeface="Asap Bold"/>
              </a:rPr>
              <a:t> được thực hiện thì thì </a:t>
            </a:r>
            <a:r>
              <a:rPr lang="en-US" sz="4800">
                <a:solidFill>
                  <a:srgbClr val="C82424"/>
                </a:solidFill>
                <a:latin typeface="Asap Bold"/>
              </a:rPr>
              <a:t>lợi ích</a:t>
            </a:r>
            <a:r>
              <a:rPr lang="en-US" sz="4800">
                <a:solidFill>
                  <a:srgbClr val="000000"/>
                </a:solidFill>
                <a:latin typeface="Asap Bold"/>
              </a:rPr>
              <a:t> của </a:t>
            </a:r>
            <a:r>
              <a:rPr lang="en-US" sz="4800">
                <a:solidFill>
                  <a:srgbClr val="221B70"/>
                </a:solidFill>
                <a:latin typeface="Asap Bold"/>
              </a:rPr>
              <a:t>chủ thể khác</a:t>
            </a:r>
            <a:r>
              <a:rPr lang="en-US" sz="4800">
                <a:solidFill>
                  <a:srgbClr val="000000"/>
                </a:solidFill>
                <a:latin typeface="Asap Bold"/>
              </a:rPr>
              <a:t> cũng trực tiếp hoặc gián tiếp được thực hiện.</a:t>
            </a:r>
          </a:p>
        </p:txBody>
      </p:sp>
      <p:sp>
        <p:nvSpPr>
          <p:cNvPr id="7" name="TextBox 7"/>
          <p:cNvSpPr txBox="1"/>
          <p:nvPr/>
        </p:nvSpPr>
        <p:spPr>
          <a:xfrm>
            <a:off x="0" y="7268268"/>
            <a:ext cx="8533332" cy="1678305"/>
          </a:xfrm>
          <a:prstGeom prst="rect">
            <a:avLst/>
          </a:prstGeom>
        </p:spPr>
        <p:txBody>
          <a:bodyPr lIns="0" tIns="0" rIns="0" bIns="0" rtlCol="0" anchor="t">
            <a:spAutoFit/>
          </a:bodyPr>
          <a:lstStyle/>
          <a:p>
            <a:pPr marL="1036320" lvl="1" indent="-518160" algn="just">
              <a:lnSpc>
                <a:spcPts val="6719"/>
              </a:lnSpc>
              <a:buFont typeface="Arial"/>
              <a:buChar char="•"/>
            </a:pPr>
            <a:r>
              <a:rPr lang="en-US" sz="4800">
                <a:solidFill>
                  <a:srgbClr val="000000"/>
                </a:solidFill>
                <a:latin typeface="Asap Bold"/>
              </a:rPr>
              <a:t>Các </a:t>
            </a:r>
            <a:r>
              <a:rPr lang="en-US" sz="4800">
                <a:solidFill>
                  <a:srgbClr val="C82424"/>
                </a:solidFill>
                <a:latin typeface="Asap Bold"/>
              </a:rPr>
              <a:t>chủ thể kinh tế</a:t>
            </a:r>
            <a:r>
              <a:rPr lang="en-US" sz="4800">
                <a:solidFill>
                  <a:srgbClr val="000000"/>
                </a:solidFill>
                <a:latin typeface="Asap Bold"/>
              </a:rPr>
              <a:t> </a:t>
            </a:r>
            <a:r>
              <a:rPr lang="en-US" sz="4800">
                <a:solidFill>
                  <a:srgbClr val="198454"/>
                </a:solidFill>
                <a:latin typeface="Asap Bold"/>
              </a:rPr>
              <a:t>hành động vì mục tiêu chung</a:t>
            </a:r>
            <a:r>
              <a:rPr lang="en-US" sz="4800">
                <a:solidFill>
                  <a:srgbClr val="000000"/>
                </a:solidFill>
                <a:latin typeface="Asap Bold"/>
              </a:rPr>
              <a:t>.</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0" y="439814"/>
            <a:ext cx="14090073" cy="1177773"/>
          </a:xfrm>
          <a:custGeom>
            <a:avLst/>
            <a:gdLst/>
            <a:ahLst/>
            <a:cxnLst/>
            <a:rect l="l" t="t" r="r" b="b"/>
            <a:pathLst>
              <a:path w="14090073" h="1177773">
                <a:moveTo>
                  <a:pt x="0" y="0"/>
                </a:moveTo>
                <a:lnTo>
                  <a:pt x="14090073" y="0"/>
                </a:lnTo>
                <a:lnTo>
                  <a:pt x="14090073" y="1177772"/>
                </a:lnTo>
                <a:lnTo>
                  <a:pt x="0" y="1177772"/>
                </a:lnTo>
                <a:lnTo>
                  <a:pt x="0" y="0"/>
                </a:lnTo>
                <a:close/>
              </a:path>
            </a:pathLst>
          </a:custGeom>
          <a:blipFill>
            <a:blip r:embed="rId2"/>
            <a:stretch>
              <a:fillRect l="-17187" t="-55146" b="-55146"/>
            </a:stretch>
          </a:blipFill>
        </p:spPr>
      </p:sp>
      <p:sp>
        <p:nvSpPr>
          <p:cNvPr id="3" name="Freeform 3"/>
          <p:cNvSpPr/>
          <p:nvPr/>
        </p:nvSpPr>
        <p:spPr>
          <a:xfrm>
            <a:off x="311322" y="1894840"/>
            <a:ext cx="8832678" cy="7831051"/>
          </a:xfrm>
          <a:custGeom>
            <a:avLst/>
            <a:gdLst/>
            <a:ahLst/>
            <a:cxnLst/>
            <a:rect l="l" t="t" r="r" b="b"/>
            <a:pathLst>
              <a:path w="8832678" h="7831051">
                <a:moveTo>
                  <a:pt x="0" y="0"/>
                </a:moveTo>
                <a:lnTo>
                  <a:pt x="8832678" y="0"/>
                </a:lnTo>
                <a:lnTo>
                  <a:pt x="8832678" y="7831051"/>
                </a:lnTo>
                <a:lnTo>
                  <a:pt x="0" y="7831051"/>
                </a:lnTo>
                <a:lnTo>
                  <a:pt x="0" y="0"/>
                </a:lnTo>
                <a:close/>
              </a:path>
            </a:pathLst>
          </a:custGeom>
          <a:blipFill>
            <a:blip r:embed="rId3"/>
            <a:stretch>
              <a:fillRect l="-15606" r="-2782" b="-1984"/>
            </a:stretch>
          </a:blipFill>
        </p:spPr>
      </p:sp>
      <p:sp>
        <p:nvSpPr>
          <p:cNvPr id="4" name="Freeform 4"/>
          <p:cNvSpPr/>
          <p:nvPr/>
        </p:nvSpPr>
        <p:spPr>
          <a:xfrm>
            <a:off x="9144000" y="2076811"/>
            <a:ext cx="5797151" cy="5372798"/>
          </a:xfrm>
          <a:custGeom>
            <a:avLst/>
            <a:gdLst/>
            <a:ahLst/>
            <a:cxnLst/>
            <a:rect l="l" t="t" r="r" b="b"/>
            <a:pathLst>
              <a:path w="5797151" h="5372798">
                <a:moveTo>
                  <a:pt x="0" y="0"/>
                </a:moveTo>
                <a:lnTo>
                  <a:pt x="5797151" y="0"/>
                </a:lnTo>
                <a:lnTo>
                  <a:pt x="5797151" y="5372798"/>
                </a:lnTo>
                <a:lnTo>
                  <a:pt x="0" y="5372798"/>
                </a:lnTo>
                <a:lnTo>
                  <a:pt x="0" y="0"/>
                </a:lnTo>
                <a:close/>
              </a:path>
            </a:pathLst>
          </a:custGeom>
          <a:blipFill>
            <a:blip r:embed="rId4"/>
            <a:stretch>
              <a:fillRect l="-30022" r="-34504"/>
            </a:stretch>
          </a:blipFill>
        </p:spPr>
      </p:sp>
      <p:sp>
        <p:nvSpPr>
          <p:cNvPr id="5" name="Freeform 5"/>
          <p:cNvSpPr/>
          <p:nvPr/>
        </p:nvSpPr>
        <p:spPr>
          <a:xfrm>
            <a:off x="13455525" y="5143500"/>
            <a:ext cx="4447035" cy="4582391"/>
          </a:xfrm>
          <a:custGeom>
            <a:avLst/>
            <a:gdLst/>
            <a:ahLst/>
            <a:cxnLst/>
            <a:rect l="l" t="t" r="r" b="b"/>
            <a:pathLst>
              <a:path w="4447035" h="4582391">
                <a:moveTo>
                  <a:pt x="0" y="0"/>
                </a:moveTo>
                <a:lnTo>
                  <a:pt x="4447035" y="0"/>
                </a:lnTo>
                <a:lnTo>
                  <a:pt x="4447035" y="4582391"/>
                </a:lnTo>
                <a:lnTo>
                  <a:pt x="0" y="4582391"/>
                </a:lnTo>
                <a:lnTo>
                  <a:pt x="0" y="0"/>
                </a:lnTo>
                <a:close/>
              </a:path>
            </a:pathLst>
          </a:custGeom>
          <a:blipFill>
            <a:blip r:embed="rId5"/>
            <a:stretch>
              <a:fillRect l="-22216" r="-32473"/>
            </a:stretch>
          </a:blipFill>
        </p:spPr>
      </p:sp>
      <p:sp>
        <p:nvSpPr>
          <p:cNvPr id="6" name="Freeform 6"/>
          <p:cNvSpPr/>
          <p:nvPr/>
        </p:nvSpPr>
        <p:spPr>
          <a:xfrm>
            <a:off x="9144000" y="7434695"/>
            <a:ext cx="4338900" cy="2291195"/>
          </a:xfrm>
          <a:custGeom>
            <a:avLst/>
            <a:gdLst/>
            <a:ahLst/>
            <a:cxnLst/>
            <a:rect l="l" t="t" r="r" b="b"/>
            <a:pathLst>
              <a:path w="4338900" h="2291195">
                <a:moveTo>
                  <a:pt x="0" y="0"/>
                </a:moveTo>
                <a:lnTo>
                  <a:pt x="4338900" y="0"/>
                </a:lnTo>
                <a:lnTo>
                  <a:pt x="4338900" y="2291196"/>
                </a:lnTo>
                <a:lnTo>
                  <a:pt x="0" y="2291196"/>
                </a:lnTo>
                <a:lnTo>
                  <a:pt x="0" y="0"/>
                </a:lnTo>
                <a:close/>
              </a:path>
            </a:pathLst>
          </a:custGeom>
          <a:blipFill>
            <a:blip r:embed="rId6"/>
            <a:stretch>
              <a:fillRect l="-3056"/>
            </a:stretch>
          </a:blipFill>
        </p:spPr>
      </p:sp>
      <p:sp>
        <p:nvSpPr>
          <p:cNvPr id="7" name="Freeform 7"/>
          <p:cNvSpPr/>
          <p:nvPr/>
        </p:nvSpPr>
        <p:spPr>
          <a:xfrm>
            <a:off x="14420442" y="2125665"/>
            <a:ext cx="3482117" cy="3017835"/>
          </a:xfrm>
          <a:custGeom>
            <a:avLst/>
            <a:gdLst/>
            <a:ahLst/>
            <a:cxnLst/>
            <a:rect l="l" t="t" r="r" b="b"/>
            <a:pathLst>
              <a:path w="3482117" h="3017835">
                <a:moveTo>
                  <a:pt x="0" y="0"/>
                </a:moveTo>
                <a:lnTo>
                  <a:pt x="3482118" y="0"/>
                </a:lnTo>
                <a:lnTo>
                  <a:pt x="3482118" y="3017835"/>
                </a:lnTo>
                <a:lnTo>
                  <a:pt x="0" y="3017835"/>
                </a:lnTo>
                <a:lnTo>
                  <a:pt x="0" y="0"/>
                </a:lnTo>
                <a:close/>
              </a:path>
            </a:pathLst>
          </a:custGeom>
          <a:blipFill>
            <a:blip r:embed="rId7"/>
            <a:stretch>
              <a:fillRect/>
            </a:stretch>
          </a:blipFill>
        </p:spPr>
      </p:sp>
      <p:sp>
        <p:nvSpPr>
          <p:cNvPr id="8" name="TextBox 8"/>
          <p:cNvSpPr txBox="1"/>
          <p:nvPr/>
        </p:nvSpPr>
        <p:spPr>
          <a:xfrm>
            <a:off x="571095" y="777396"/>
            <a:ext cx="12851159" cy="580136"/>
          </a:xfrm>
          <a:prstGeom prst="rect">
            <a:avLst/>
          </a:prstGeom>
        </p:spPr>
        <p:txBody>
          <a:bodyPr lIns="0" tIns="0" rIns="0" bIns="0" rtlCol="0" anchor="t">
            <a:spAutoFit/>
          </a:bodyPr>
          <a:lstStyle/>
          <a:p>
            <a:pPr>
              <a:lnSpc>
                <a:spcPts val="4311"/>
              </a:lnSpc>
            </a:pPr>
            <a:r>
              <a:rPr lang="en-US" sz="4399">
                <a:solidFill>
                  <a:srgbClr val="FFFFFF"/>
                </a:solidFill>
                <a:latin typeface="Asap Bold"/>
              </a:rPr>
              <a:t>SỰ </a:t>
            </a:r>
            <a:r>
              <a:rPr lang="en-US" sz="4399">
                <a:solidFill>
                  <a:srgbClr val="000000"/>
                </a:solidFill>
                <a:latin typeface="Asap Bold"/>
              </a:rPr>
              <a:t>MÂU THUẪN </a:t>
            </a:r>
            <a:r>
              <a:rPr lang="en-US" sz="4399">
                <a:solidFill>
                  <a:srgbClr val="FFFFFF"/>
                </a:solidFill>
                <a:latin typeface="Asap Bold"/>
              </a:rPr>
              <a:t>TRONG QUAN HỆ LỢI ÍCH KINH TẾ</a:t>
            </a:r>
          </a:p>
        </p:txBody>
      </p:sp>
      <p:sp>
        <p:nvSpPr>
          <p:cNvPr id="9" name="TextBox 9"/>
          <p:cNvSpPr txBox="1"/>
          <p:nvPr/>
        </p:nvSpPr>
        <p:spPr>
          <a:xfrm>
            <a:off x="639041" y="2352040"/>
            <a:ext cx="8091718" cy="6906260"/>
          </a:xfrm>
          <a:prstGeom prst="rect">
            <a:avLst/>
          </a:prstGeom>
        </p:spPr>
        <p:txBody>
          <a:bodyPr lIns="0" tIns="0" rIns="0" bIns="0" rtlCol="0" anchor="t">
            <a:spAutoFit/>
          </a:bodyPr>
          <a:lstStyle/>
          <a:p>
            <a:pPr algn="just">
              <a:lnSpc>
                <a:spcPts val="7840"/>
              </a:lnSpc>
              <a:spcBef>
                <a:spcPct val="0"/>
              </a:spcBef>
            </a:pPr>
            <a:r>
              <a:rPr lang="en-US" sz="5600">
                <a:solidFill>
                  <a:srgbClr val="000000"/>
                </a:solidFill>
                <a:latin typeface="Asap Bold"/>
              </a:rPr>
              <a:t>Các </a:t>
            </a:r>
            <a:r>
              <a:rPr lang="en-US" sz="5600">
                <a:solidFill>
                  <a:srgbClr val="C82424"/>
                </a:solidFill>
                <a:latin typeface="Asap Bold"/>
              </a:rPr>
              <a:t>chủ thể kinh tế</a:t>
            </a:r>
            <a:r>
              <a:rPr lang="en-US" sz="5600">
                <a:solidFill>
                  <a:srgbClr val="000000"/>
                </a:solidFill>
                <a:latin typeface="Asap Bold"/>
              </a:rPr>
              <a:t> có thể </a:t>
            </a:r>
            <a:r>
              <a:rPr lang="en-US" sz="5600">
                <a:solidFill>
                  <a:srgbClr val="146C72"/>
                </a:solidFill>
                <a:latin typeface="Asap Bold"/>
              </a:rPr>
              <a:t>hành động theo những phương thức khác nhau</a:t>
            </a:r>
            <a:r>
              <a:rPr lang="en-US" sz="5600">
                <a:solidFill>
                  <a:srgbClr val="000000"/>
                </a:solidFill>
                <a:latin typeface="Asap Bold"/>
              </a:rPr>
              <a:t> để thực hiện </a:t>
            </a:r>
            <a:r>
              <a:rPr lang="en-US" sz="5600">
                <a:solidFill>
                  <a:srgbClr val="221B70"/>
                </a:solidFill>
                <a:latin typeface="Asap Bold"/>
              </a:rPr>
              <a:t>lợi ích của mình</a:t>
            </a:r>
            <a:r>
              <a:rPr lang="en-US" sz="5600">
                <a:solidFill>
                  <a:srgbClr val="000000"/>
                </a:solidFill>
                <a:latin typeface="Asap Bold"/>
              </a:rPr>
              <a:t>. Sự khác nhau đó đến mức </a:t>
            </a:r>
            <a:r>
              <a:rPr lang="en-US" sz="5600">
                <a:solidFill>
                  <a:srgbClr val="FF914D"/>
                </a:solidFill>
                <a:latin typeface="Asap Bold"/>
              </a:rPr>
              <a:t>đối lập</a:t>
            </a:r>
            <a:r>
              <a:rPr lang="en-US" sz="5600">
                <a:solidFill>
                  <a:srgbClr val="000000"/>
                </a:solidFill>
                <a:latin typeface="Asap Bold"/>
              </a:rPr>
              <a:t> thì trở thành </a:t>
            </a:r>
            <a:r>
              <a:rPr lang="en-US" sz="5600">
                <a:solidFill>
                  <a:srgbClr val="198454"/>
                </a:solidFill>
                <a:latin typeface="Asap Bold"/>
              </a:rPr>
              <a:t>mâu thuẫn</a:t>
            </a:r>
            <a:r>
              <a:rPr lang="en-US" sz="5600">
                <a:solidFill>
                  <a:srgbClr val="000000"/>
                </a:solidFill>
                <a:latin typeface="Asap Bold"/>
              </a:rPr>
              <a:t>.</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246784" y="8547123"/>
            <a:ext cx="17794432" cy="1177773"/>
          </a:xfrm>
          <a:custGeom>
            <a:avLst/>
            <a:gdLst/>
            <a:ahLst/>
            <a:cxnLst/>
            <a:rect l="l" t="t" r="r" b="b"/>
            <a:pathLst>
              <a:path w="17794432" h="1177773">
                <a:moveTo>
                  <a:pt x="0" y="0"/>
                </a:moveTo>
                <a:lnTo>
                  <a:pt x="17794432" y="0"/>
                </a:lnTo>
                <a:lnTo>
                  <a:pt x="17794432" y="1177773"/>
                </a:lnTo>
                <a:lnTo>
                  <a:pt x="0" y="1177773"/>
                </a:lnTo>
                <a:lnTo>
                  <a:pt x="0" y="0"/>
                </a:lnTo>
                <a:close/>
              </a:path>
            </a:pathLst>
          </a:custGeom>
          <a:blipFill>
            <a:blip r:embed="rId2"/>
            <a:stretch>
              <a:fillRect t="-63314" b="-63314"/>
            </a:stretch>
          </a:blipFill>
        </p:spPr>
      </p:sp>
      <p:grpSp>
        <p:nvGrpSpPr>
          <p:cNvPr id="45" name="Group 44">
            <a:extLst>
              <a:ext uri="{FF2B5EF4-FFF2-40B4-BE49-F238E27FC236}">
                <a16:creationId xmlns:a16="http://schemas.microsoft.com/office/drawing/2014/main" id="{A867E1EC-FA7C-C123-EF6D-C146F7092059}"/>
              </a:ext>
            </a:extLst>
          </p:cNvPr>
          <p:cNvGrpSpPr/>
          <p:nvPr/>
        </p:nvGrpSpPr>
        <p:grpSpPr>
          <a:xfrm>
            <a:off x="9686070" y="-580983"/>
            <a:ext cx="3257550" cy="7346973"/>
            <a:chOff x="9686070" y="-580983"/>
            <a:chExt cx="3257550" cy="7346973"/>
          </a:xfrm>
        </p:grpSpPr>
        <p:grpSp>
          <p:nvGrpSpPr>
            <p:cNvPr id="18" name="Group 18"/>
            <p:cNvGrpSpPr/>
            <p:nvPr/>
          </p:nvGrpSpPr>
          <p:grpSpPr>
            <a:xfrm>
              <a:off x="9686070" y="-580983"/>
              <a:ext cx="3257550" cy="5563860"/>
              <a:chOff x="0" y="0"/>
              <a:chExt cx="857956" cy="1465379"/>
            </a:xfrm>
          </p:grpSpPr>
          <p:sp>
            <p:nvSpPr>
              <p:cNvPr id="19" name="Freeform 19"/>
              <p:cNvSpPr/>
              <p:nvPr/>
            </p:nvSpPr>
            <p:spPr>
              <a:xfrm>
                <a:off x="0" y="0"/>
                <a:ext cx="857956" cy="1465379"/>
              </a:xfrm>
              <a:custGeom>
                <a:avLst/>
                <a:gdLst/>
                <a:ahLst/>
                <a:cxnLst/>
                <a:rect l="l" t="t" r="r" b="b"/>
                <a:pathLst>
                  <a:path w="857956" h="1465379">
                    <a:moveTo>
                      <a:pt x="0" y="0"/>
                    </a:moveTo>
                    <a:lnTo>
                      <a:pt x="857956" y="0"/>
                    </a:lnTo>
                    <a:lnTo>
                      <a:pt x="857956" y="1465379"/>
                    </a:lnTo>
                    <a:lnTo>
                      <a:pt x="0" y="1465379"/>
                    </a:lnTo>
                    <a:close/>
                  </a:path>
                </a:pathLst>
              </a:custGeom>
              <a:solidFill>
                <a:srgbClr val="FFBA66"/>
              </a:solidFill>
            </p:spPr>
          </p:sp>
          <p:sp>
            <p:nvSpPr>
              <p:cNvPr id="20" name="TextBox 20"/>
              <p:cNvSpPr txBox="1"/>
              <p:nvPr/>
            </p:nvSpPr>
            <p:spPr>
              <a:xfrm>
                <a:off x="0" y="-47625"/>
                <a:ext cx="857956" cy="1513004"/>
              </a:xfrm>
              <a:prstGeom prst="rect">
                <a:avLst/>
              </a:prstGeom>
            </p:spPr>
            <p:txBody>
              <a:bodyPr lIns="50800" tIns="50800" rIns="50800" bIns="50800" rtlCol="0" anchor="ctr"/>
              <a:lstStyle/>
              <a:p>
                <a:pPr algn="ctr">
                  <a:lnSpc>
                    <a:spcPts val="3598"/>
                  </a:lnSpc>
                </a:pPr>
                <a:endParaRPr/>
              </a:p>
            </p:txBody>
          </p:sp>
        </p:grpSp>
        <p:grpSp>
          <p:nvGrpSpPr>
            <p:cNvPr id="21" name="Group 21"/>
            <p:cNvGrpSpPr/>
            <p:nvPr/>
          </p:nvGrpSpPr>
          <p:grpSpPr>
            <a:xfrm>
              <a:off x="9686070" y="2926735"/>
              <a:ext cx="3257550" cy="3839255"/>
              <a:chOff x="0" y="0"/>
              <a:chExt cx="689648" cy="812800"/>
            </a:xfrm>
          </p:grpSpPr>
          <p:sp>
            <p:nvSpPr>
              <p:cNvPr id="22" name="Freeform 22"/>
              <p:cNvSpPr/>
              <p:nvPr/>
            </p:nvSpPr>
            <p:spPr>
              <a:xfrm>
                <a:off x="0" y="0"/>
                <a:ext cx="689649" cy="812800"/>
              </a:xfrm>
              <a:custGeom>
                <a:avLst/>
                <a:gdLst/>
                <a:ahLst/>
                <a:cxnLst/>
                <a:rect l="l" t="t" r="r" b="b"/>
                <a:pathLst>
                  <a:path w="689649" h="812800">
                    <a:moveTo>
                      <a:pt x="344824" y="0"/>
                    </a:moveTo>
                    <a:cubicBezTo>
                      <a:pt x="154383" y="0"/>
                      <a:pt x="0" y="181951"/>
                      <a:pt x="0" y="406400"/>
                    </a:cubicBezTo>
                    <a:cubicBezTo>
                      <a:pt x="0" y="630849"/>
                      <a:pt x="154383" y="812800"/>
                      <a:pt x="344824" y="812800"/>
                    </a:cubicBezTo>
                    <a:cubicBezTo>
                      <a:pt x="535265" y="812800"/>
                      <a:pt x="689649" y="630849"/>
                      <a:pt x="689649" y="406400"/>
                    </a:cubicBezTo>
                    <a:cubicBezTo>
                      <a:pt x="689649" y="181951"/>
                      <a:pt x="535265" y="0"/>
                      <a:pt x="344824" y="0"/>
                    </a:cubicBezTo>
                    <a:close/>
                  </a:path>
                </a:pathLst>
              </a:custGeom>
              <a:solidFill>
                <a:srgbClr val="FFBA66"/>
              </a:solidFill>
            </p:spPr>
          </p:sp>
          <p:sp>
            <p:nvSpPr>
              <p:cNvPr id="23" name="TextBox 23"/>
              <p:cNvSpPr txBox="1"/>
              <p:nvPr/>
            </p:nvSpPr>
            <p:spPr>
              <a:xfrm>
                <a:off x="64655" y="28575"/>
                <a:ext cx="560339" cy="708025"/>
              </a:xfrm>
              <a:prstGeom prst="rect">
                <a:avLst/>
              </a:prstGeom>
            </p:spPr>
            <p:txBody>
              <a:bodyPr lIns="50800" tIns="50800" rIns="50800" bIns="50800" rtlCol="0" anchor="ctr"/>
              <a:lstStyle/>
              <a:p>
                <a:pPr algn="ctr">
                  <a:lnSpc>
                    <a:spcPts val="3598"/>
                  </a:lnSpc>
                </a:pPr>
                <a:endParaRPr/>
              </a:p>
            </p:txBody>
          </p:sp>
        </p:grpSp>
        <p:sp>
          <p:nvSpPr>
            <p:cNvPr id="24" name="Freeform 24"/>
            <p:cNvSpPr/>
            <p:nvPr/>
          </p:nvSpPr>
          <p:spPr>
            <a:xfrm>
              <a:off x="10124220" y="265498"/>
              <a:ext cx="2523281" cy="1422903"/>
            </a:xfrm>
            <a:custGeom>
              <a:avLst/>
              <a:gdLst/>
              <a:ahLst/>
              <a:cxnLst/>
              <a:rect l="l" t="t" r="r" b="b"/>
              <a:pathLst>
                <a:path w="3364375" h="1897204">
                  <a:moveTo>
                    <a:pt x="0" y="0"/>
                  </a:moveTo>
                  <a:lnTo>
                    <a:pt x="3364375" y="0"/>
                  </a:lnTo>
                  <a:lnTo>
                    <a:pt x="3364375" y="1897203"/>
                  </a:lnTo>
                  <a:lnTo>
                    <a:pt x="0" y="1897203"/>
                  </a:lnTo>
                  <a:lnTo>
                    <a:pt x="0" y="0"/>
                  </a:lnTo>
                  <a:close/>
                </a:path>
              </a:pathLst>
            </a:custGeom>
            <a:blipFill>
              <a:blip r:embed="rId3"/>
              <a:stretch>
                <a:fillRect/>
              </a:stretch>
            </a:blipFill>
          </p:spPr>
        </p:sp>
        <p:sp>
          <p:nvSpPr>
            <p:cNvPr id="25" name="TextBox 25"/>
            <p:cNvSpPr txBox="1"/>
            <p:nvPr/>
          </p:nvSpPr>
          <p:spPr>
            <a:xfrm>
              <a:off x="10124220" y="3057356"/>
              <a:ext cx="2523281" cy="3163729"/>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sap Bold"/>
                </a:rPr>
                <a:t> Chính sách phân phối thu nhập của nhà nước</a:t>
              </a:r>
            </a:p>
          </p:txBody>
        </p:sp>
        <p:sp>
          <p:nvSpPr>
            <p:cNvPr id="26" name="TextBox 26"/>
            <p:cNvSpPr txBox="1"/>
            <p:nvPr/>
          </p:nvSpPr>
          <p:spPr>
            <a:xfrm>
              <a:off x="11153672" y="1688521"/>
              <a:ext cx="353378" cy="870426"/>
            </a:xfrm>
            <a:prstGeom prst="rect">
              <a:avLst/>
            </a:prstGeom>
          </p:spPr>
          <p:txBody>
            <a:bodyPr lIns="0" tIns="0" rIns="0" bIns="0" rtlCol="0" anchor="t">
              <a:spAutoFit/>
            </a:bodyPr>
            <a:lstStyle/>
            <a:p>
              <a:pPr algn="ctr">
                <a:lnSpc>
                  <a:spcPts val="7279"/>
                </a:lnSpc>
              </a:pPr>
              <a:r>
                <a:rPr lang="en-US" sz="5199" dirty="0">
                  <a:solidFill>
                    <a:srgbClr val="000000"/>
                  </a:solidFill>
                  <a:latin typeface="Asap Bold"/>
                </a:rPr>
                <a:t>3</a:t>
              </a:r>
            </a:p>
          </p:txBody>
        </p:sp>
      </p:grpSp>
      <p:sp>
        <p:nvSpPr>
          <p:cNvPr id="34" name="TextBox 34"/>
          <p:cNvSpPr txBox="1"/>
          <p:nvPr/>
        </p:nvSpPr>
        <p:spPr>
          <a:xfrm>
            <a:off x="1389784" y="8761013"/>
            <a:ext cx="16079932" cy="755015"/>
          </a:xfrm>
          <a:prstGeom prst="rect">
            <a:avLst/>
          </a:prstGeom>
        </p:spPr>
        <p:txBody>
          <a:bodyPr lIns="0" tIns="0" rIns="0" bIns="0" rtlCol="0" anchor="t">
            <a:spAutoFit/>
          </a:bodyPr>
          <a:lstStyle/>
          <a:p>
            <a:pPr algn="ctr">
              <a:lnSpc>
                <a:spcPts val="6159"/>
              </a:lnSpc>
              <a:spcBef>
                <a:spcPct val="0"/>
              </a:spcBef>
            </a:pPr>
            <a:r>
              <a:rPr lang="en-US" sz="4399">
                <a:solidFill>
                  <a:srgbClr val="FFFFFF"/>
                </a:solidFill>
                <a:latin typeface="Asap Bold"/>
              </a:rPr>
              <a:t>CÁC NHÂN TỐ ẢNH HƯỞNG ĐẾN QUAN HỆ LỢI ÍCH KINH TẾ</a:t>
            </a:r>
          </a:p>
        </p:txBody>
      </p:sp>
      <p:grpSp>
        <p:nvGrpSpPr>
          <p:cNvPr id="43" name="Group 42">
            <a:extLst>
              <a:ext uri="{FF2B5EF4-FFF2-40B4-BE49-F238E27FC236}">
                <a16:creationId xmlns:a16="http://schemas.microsoft.com/office/drawing/2014/main" id="{F98BD081-412D-DC24-FC2C-A7BBBA257BDC}"/>
              </a:ext>
            </a:extLst>
          </p:cNvPr>
          <p:cNvGrpSpPr/>
          <p:nvPr/>
        </p:nvGrpSpPr>
        <p:grpSpPr>
          <a:xfrm>
            <a:off x="1391313" y="-110964"/>
            <a:ext cx="3412879" cy="7193173"/>
            <a:chOff x="1391313" y="-110964"/>
            <a:chExt cx="3412879" cy="7193173"/>
          </a:xfrm>
        </p:grpSpPr>
        <p:grpSp>
          <p:nvGrpSpPr>
            <p:cNvPr id="3" name="Group 3"/>
            <p:cNvGrpSpPr/>
            <p:nvPr/>
          </p:nvGrpSpPr>
          <p:grpSpPr>
            <a:xfrm>
              <a:off x="1391313" y="-110964"/>
              <a:ext cx="3189357" cy="7193173"/>
              <a:chOff x="0" y="0"/>
              <a:chExt cx="4252476" cy="9590897"/>
            </a:xfrm>
          </p:grpSpPr>
          <p:grpSp>
            <p:nvGrpSpPr>
              <p:cNvPr id="4" name="Group 4"/>
              <p:cNvGrpSpPr/>
              <p:nvPr/>
            </p:nvGrpSpPr>
            <p:grpSpPr>
              <a:xfrm>
                <a:off x="0" y="0"/>
                <a:ext cx="4252476" cy="7263183"/>
                <a:chOff x="0" y="0"/>
                <a:chExt cx="857956" cy="1465379"/>
              </a:xfrm>
            </p:grpSpPr>
            <p:sp>
              <p:nvSpPr>
                <p:cNvPr id="5" name="Freeform 5"/>
                <p:cNvSpPr/>
                <p:nvPr/>
              </p:nvSpPr>
              <p:spPr>
                <a:xfrm>
                  <a:off x="0" y="0"/>
                  <a:ext cx="857956" cy="1465379"/>
                </a:xfrm>
                <a:custGeom>
                  <a:avLst/>
                  <a:gdLst/>
                  <a:ahLst/>
                  <a:cxnLst/>
                  <a:rect l="l" t="t" r="r" b="b"/>
                  <a:pathLst>
                    <a:path w="857956" h="1465379">
                      <a:moveTo>
                        <a:pt x="0" y="0"/>
                      </a:moveTo>
                      <a:lnTo>
                        <a:pt x="857956" y="0"/>
                      </a:lnTo>
                      <a:lnTo>
                        <a:pt x="857956" y="1465379"/>
                      </a:lnTo>
                      <a:lnTo>
                        <a:pt x="0" y="1465379"/>
                      </a:lnTo>
                      <a:close/>
                    </a:path>
                  </a:pathLst>
                </a:custGeom>
                <a:solidFill>
                  <a:srgbClr val="CFB79A"/>
                </a:solidFill>
              </p:spPr>
            </p:sp>
            <p:sp>
              <p:nvSpPr>
                <p:cNvPr id="6" name="TextBox 6"/>
                <p:cNvSpPr txBox="1"/>
                <p:nvPr/>
              </p:nvSpPr>
              <p:spPr>
                <a:xfrm>
                  <a:off x="0" y="-47625"/>
                  <a:ext cx="857956" cy="1513004"/>
                </a:xfrm>
                <a:prstGeom prst="rect">
                  <a:avLst/>
                </a:prstGeom>
              </p:spPr>
              <p:txBody>
                <a:bodyPr lIns="50800" tIns="50800" rIns="50800" bIns="50800" rtlCol="0" anchor="ctr"/>
                <a:lstStyle/>
                <a:p>
                  <a:pPr algn="ctr">
                    <a:lnSpc>
                      <a:spcPts val="3598"/>
                    </a:lnSpc>
                  </a:pPr>
                  <a:endParaRPr/>
                </a:p>
              </p:txBody>
            </p:sp>
          </p:grpSp>
          <p:grpSp>
            <p:nvGrpSpPr>
              <p:cNvPr id="7" name="Group 7"/>
              <p:cNvGrpSpPr/>
              <p:nvPr/>
            </p:nvGrpSpPr>
            <p:grpSpPr>
              <a:xfrm>
                <a:off x="0" y="4579050"/>
                <a:ext cx="4252476" cy="5011847"/>
                <a:chOff x="0" y="0"/>
                <a:chExt cx="689648" cy="812800"/>
              </a:xfrm>
            </p:grpSpPr>
            <p:sp>
              <p:nvSpPr>
                <p:cNvPr id="8" name="Freeform 8"/>
                <p:cNvSpPr/>
                <p:nvPr/>
              </p:nvSpPr>
              <p:spPr>
                <a:xfrm>
                  <a:off x="0" y="0"/>
                  <a:ext cx="689649" cy="812800"/>
                </a:xfrm>
                <a:custGeom>
                  <a:avLst/>
                  <a:gdLst/>
                  <a:ahLst/>
                  <a:cxnLst/>
                  <a:rect l="l" t="t" r="r" b="b"/>
                  <a:pathLst>
                    <a:path w="689649" h="812800">
                      <a:moveTo>
                        <a:pt x="344824" y="0"/>
                      </a:moveTo>
                      <a:cubicBezTo>
                        <a:pt x="154383" y="0"/>
                        <a:pt x="0" y="181951"/>
                        <a:pt x="0" y="406400"/>
                      </a:cubicBezTo>
                      <a:cubicBezTo>
                        <a:pt x="0" y="630849"/>
                        <a:pt x="154383" y="812800"/>
                        <a:pt x="344824" y="812800"/>
                      </a:cubicBezTo>
                      <a:cubicBezTo>
                        <a:pt x="535265" y="812800"/>
                        <a:pt x="689649" y="630849"/>
                        <a:pt x="689649" y="406400"/>
                      </a:cubicBezTo>
                      <a:cubicBezTo>
                        <a:pt x="689649" y="181951"/>
                        <a:pt x="535265" y="0"/>
                        <a:pt x="344824" y="0"/>
                      </a:cubicBezTo>
                      <a:close/>
                    </a:path>
                  </a:pathLst>
                </a:custGeom>
                <a:solidFill>
                  <a:srgbClr val="CFB79A"/>
                </a:solidFill>
              </p:spPr>
            </p:sp>
            <p:sp>
              <p:nvSpPr>
                <p:cNvPr id="9" name="TextBox 9"/>
                <p:cNvSpPr txBox="1"/>
                <p:nvPr/>
              </p:nvSpPr>
              <p:spPr>
                <a:xfrm>
                  <a:off x="64655" y="28575"/>
                  <a:ext cx="560339" cy="708025"/>
                </a:xfrm>
                <a:prstGeom prst="rect">
                  <a:avLst/>
                </a:prstGeom>
              </p:spPr>
              <p:txBody>
                <a:bodyPr lIns="50800" tIns="50800" rIns="50800" bIns="50800" rtlCol="0" anchor="ctr"/>
                <a:lstStyle/>
                <a:p>
                  <a:pPr algn="ctr">
                    <a:lnSpc>
                      <a:spcPts val="3598"/>
                    </a:lnSpc>
                  </a:pPr>
                  <a:endParaRPr/>
                </a:p>
              </p:txBody>
            </p:sp>
          </p:grpSp>
        </p:grpSp>
        <p:sp>
          <p:nvSpPr>
            <p:cNvPr id="30" name="Freeform 30"/>
            <p:cNvSpPr/>
            <p:nvPr/>
          </p:nvSpPr>
          <p:spPr>
            <a:xfrm>
              <a:off x="1410168" y="98121"/>
              <a:ext cx="3394024" cy="2080037"/>
            </a:xfrm>
            <a:custGeom>
              <a:avLst/>
              <a:gdLst/>
              <a:ahLst/>
              <a:cxnLst/>
              <a:rect l="l" t="t" r="r" b="b"/>
              <a:pathLst>
                <a:path w="3394024" h="2080037">
                  <a:moveTo>
                    <a:pt x="0" y="0"/>
                  </a:moveTo>
                  <a:lnTo>
                    <a:pt x="3394024" y="0"/>
                  </a:lnTo>
                  <a:lnTo>
                    <a:pt x="3394024" y="2080037"/>
                  </a:lnTo>
                  <a:lnTo>
                    <a:pt x="0" y="2080037"/>
                  </a:lnTo>
                  <a:lnTo>
                    <a:pt x="0" y="0"/>
                  </a:lnTo>
                  <a:close/>
                </a:path>
              </a:pathLst>
            </a:custGeom>
            <a:blipFill>
              <a:blip r:embed="rId4"/>
              <a:stretch>
                <a:fillRect/>
              </a:stretch>
            </a:blipFill>
          </p:spPr>
        </p:sp>
        <p:sp>
          <p:nvSpPr>
            <p:cNvPr id="32" name="TextBox 32"/>
            <p:cNvSpPr txBox="1"/>
            <p:nvPr/>
          </p:nvSpPr>
          <p:spPr>
            <a:xfrm>
              <a:off x="1936510" y="3035925"/>
              <a:ext cx="2098964" cy="3185160"/>
            </a:xfrm>
            <a:prstGeom prst="rect">
              <a:avLst/>
            </a:prstGeom>
          </p:spPr>
          <p:txBody>
            <a:bodyPr lIns="0" tIns="0" rIns="0" bIns="0" rtlCol="0" anchor="t">
              <a:spAutoFit/>
            </a:bodyPr>
            <a:lstStyle/>
            <a:p>
              <a:pPr algn="ctr">
                <a:lnSpc>
                  <a:spcPts val="5040"/>
                </a:lnSpc>
                <a:spcBef>
                  <a:spcPct val="0"/>
                </a:spcBef>
              </a:pPr>
              <a:r>
                <a:rPr lang="en-US" sz="3600" dirty="0" err="1">
                  <a:solidFill>
                    <a:srgbClr val="000000"/>
                  </a:solidFill>
                  <a:latin typeface="Asap Bold"/>
                </a:rPr>
                <a:t>Trình</a:t>
              </a:r>
              <a:r>
                <a:rPr lang="en-US" sz="3600" dirty="0">
                  <a:solidFill>
                    <a:srgbClr val="000000"/>
                  </a:solidFill>
                  <a:latin typeface="Asap Bold"/>
                </a:rPr>
                <a:t> </a:t>
              </a:r>
              <a:r>
                <a:rPr lang="en-US" sz="3600" dirty="0" err="1">
                  <a:solidFill>
                    <a:srgbClr val="000000"/>
                  </a:solidFill>
                  <a:latin typeface="Asap Bold"/>
                </a:rPr>
                <a:t>độ</a:t>
              </a:r>
              <a:r>
                <a:rPr lang="en-US" sz="3600" dirty="0">
                  <a:solidFill>
                    <a:srgbClr val="000000"/>
                  </a:solidFill>
                  <a:latin typeface="Asap Bold"/>
                </a:rPr>
                <a:t> </a:t>
              </a:r>
              <a:r>
                <a:rPr lang="en-US" sz="3600" dirty="0" err="1">
                  <a:solidFill>
                    <a:srgbClr val="000000"/>
                  </a:solidFill>
                  <a:latin typeface="Asap Bold"/>
                </a:rPr>
                <a:t>phát</a:t>
              </a:r>
              <a:r>
                <a:rPr lang="en-US" sz="3600" dirty="0">
                  <a:solidFill>
                    <a:srgbClr val="000000"/>
                  </a:solidFill>
                  <a:latin typeface="Asap Bold"/>
                </a:rPr>
                <a:t> </a:t>
              </a:r>
              <a:r>
                <a:rPr lang="en-US" sz="3600" dirty="0" err="1">
                  <a:solidFill>
                    <a:srgbClr val="000000"/>
                  </a:solidFill>
                  <a:latin typeface="Asap Bold"/>
                </a:rPr>
                <a:t>triển</a:t>
              </a:r>
              <a:r>
                <a:rPr lang="en-US" sz="3600" dirty="0">
                  <a:solidFill>
                    <a:srgbClr val="000000"/>
                  </a:solidFill>
                  <a:latin typeface="Asap Bold"/>
                </a:rPr>
                <a:t> </a:t>
              </a:r>
              <a:r>
                <a:rPr lang="en-US" sz="3600" dirty="0" err="1">
                  <a:solidFill>
                    <a:srgbClr val="000000"/>
                  </a:solidFill>
                  <a:latin typeface="Asap Bold"/>
                </a:rPr>
                <a:t>của</a:t>
              </a:r>
              <a:r>
                <a:rPr lang="en-US" sz="3600" dirty="0">
                  <a:solidFill>
                    <a:srgbClr val="000000"/>
                  </a:solidFill>
                  <a:latin typeface="Asap Bold"/>
                </a:rPr>
                <a:t> </a:t>
              </a:r>
              <a:r>
                <a:rPr lang="en-US" sz="3600" dirty="0" err="1">
                  <a:solidFill>
                    <a:srgbClr val="000000"/>
                  </a:solidFill>
                  <a:latin typeface="Asap Bold"/>
                </a:rPr>
                <a:t>lực</a:t>
              </a:r>
              <a:r>
                <a:rPr lang="en-US" sz="3600" dirty="0">
                  <a:solidFill>
                    <a:srgbClr val="000000"/>
                  </a:solidFill>
                  <a:latin typeface="Asap Bold"/>
                </a:rPr>
                <a:t> </a:t>
              </a:r>
              <a:r>
                <a:rPr lang="en-US" sz="3600" dirty="0" err="1">
                  <a:solidFill>
                    <a:srgbClr val="000000"/>
                  </a:solidFill>
                  <a:latin typeface="Asap Bold"/>
                </a:rPr>
                <a:t>lượng</a:t>
              </a:r>
              <a:r>
                <a:rPr lang="en-US" sz="3600" dirty="0">
                  <a:solidFill>
                    <a:srgbClr val="000000"/>
                  </a:solidFill>
                  <a:latin typeface="Asap Bold"/>
                </a:rPr>
                <a:t> </a:t>
              </a:r>
              <a:r>
                <a:rPr lang="en-US" sz="3600" dirty="0" err="1">
                  <a:solidFill>
                    <a:srgbClr val="000000"/>
                  </a:solidFill>
                  <a:latin typeface="Asap Bold"/>
                </a:rPr>
                <a:t>sản</a:t>
              </a:r>
              <a:r>
                <a:rPr lang="en-US" sz="3600" dirty="0">
                  <a:solidFill>
                    <a:srgbClr val="000000"/>
                  </a:solidFill>
                  <a:latin typeface="Asap Bold"/>
                </a:rPr>
                <a:t> </a:t>
              </a:r>
              <a:r>
                <a:rPr lang="en-US" sz="3600" dirty="0" err="1">
                  <a:solidFill>
                    <a:srgbClr val="000000"/>
                  </a:solidFill>
                  <a:latin typeface="Asap Bold"/>
                </a:rPr>
                <a:t>xuất</a:t>
              </a:r>
              <a:r>
                <a:rPr lang="en-US" sz="3600" dirty="0">
                  <a:solidFill>
                    <a:srgbClr val="000000"/>
                  </a:solidFill>
                  <a:latin typeface="Asap Bold"/>
                </a:rPr>
                <a:t> </a:t>
              </a:r>
            </a:p>
          </p:txBody>
        </p:sp>
        <p:sp>
          <p:nvSpPr>
            <p:cNvPr id="35" name="TextBox 35"/>
            <p:cNvSpPr txBox="1"/>
            <p:nvPr/>
          </p:nvSpPr>
          <p:spPr>
            <a:xfrm>
              <a:off x="2753803" y="1662327"/>
              <a:ext cx="353378" cy="896620"/>
            </a:xfrm>
            <a:prstGeom prst="rect">
              <a:avLst/>
            </a:prstGeom>
          </p:spPr>
          <p:txBody>
            <a:bodyPr lIns="0" tIns="0" rIns="0" bIns="0" rtlCol="0" anchor="t">
              <a:spAutoFit/>
            </a:bodyPr>
            <a:lstStyle/>
            <a:p>
              <a:pPr algn="ctr">
                <a:lnSpc>
                  <a:spcPts val="7279"/>
                </a:lnSpc>
              </a:pPr>
              <a:r>
                <a:rPr lang="en-US" sz="5199">
                  <a:solidFill>
                    <a:srgbClr val="000000"/>
                  </a:solidFill>
                  <a:latin typeface="Asap Bold"/>
                </a:rPr>
                <a:t>1</a:t>
              </a:r>
            </a:p>
          </p:txBody>
        </p:sp>
      </p:grpSp>
      <p:grpSp>
        <p:nvGrpSpPr>
          <p:cNvPr id="44" name="Group 43">
            <a:extLst>
              <a:ext uri="{FF2B5EF4-FFF2-40B4-BE49-F238E27FC236}">
                <a16:creationId xmlns:a16="http://schemas.microsoft.com/office/drawing/2014/main" id="{CD86CC31-506C-FE30-D796-65469A9EF659}"/>
              </a:ext>
            </a:extLst>
          </p:cNvPr>
          <p:cNvGrpSpPr/>
          <p:nvPr/>
        </p:nvGrpSpPr>
        <p:grpSpPr>
          <a:xfrm>
            <a:off x="5504595" y="0"/>
            <a:ext cx="3257550" cy="8004198"/>
            <a:chOff x="5504595" y="0"/>
            <a:chExt cx="3257550" cy="8004198"/>
          </a:xfrm>
        </p:grpSpPr>
        <p:grpSp>
          <p:nvGrpSpPr>
            <p:cNvPr id="10" name="Group 10"/>
            <p:cNvGrpSpPr/>
            <p:nvPr/>
          </p:nvGrpSpPr>
          <p:grpSpPr>
            <a:xfrm>
              <a:off x="5504595" y="0"/>
              <a:ext cx="3257550" cy="8004198"/>
              <a:chOff x="0" y="0"/>
              <a:chExt cx="4343400" cy="10672264"/>
            </a:xfrm>
          </p:grpSpPr>
          <p:grpSp>
            <p:nvGrpSpPr>
              <p:cNvPr id="11" name="Group 11"/>
              <p:cNvGrpSpPr/>
              <p:nvPr/>
            </p:nvGrpSpPr>
            <p:grpSpPr>
              <a:xfrm>
                <a:off x="0" y="0"/>
                <a:ext cx="4343400" cy="8294780"/>
                <a:chOff x="0" y="0"/>
                <a:chExt cx="857956" cy="1638475"/>
              </a:xfrm>
            </p:grpSpPr>
            <p:sp>
              <p:nvSpPr>
                <p:cNvPr id="12" name="Freeform 12"/>
                <p:cNvSpPr/>
                <p:nvPr/>
              </p:nvSpPr>
              <p:spPr>
                <a:xfrm>
                  <a:off x="0" y="0"/>
                  <a:ext cx="857956" cy="1638475"/>
                </a:xfrm>
                <a:custGeom>
                  <a:avLst/>
                  <a:gdLst/>
                  <a:ahLst/>
                  <a:cxnLst/>
                  <a:rect l="l" t="t" r="r" b="b"/>
                  <a:pathLst>
                    <a:path w="857956" h="1638475">
                      <a:moveTo>
                        <a:pt x="0" y="0"/>
                      </a:moveTo>
                      <a:lnTo>
                        <a:pt x="857956" y="0"/>
                      </a:lnTo>
                      <a:lnTo>
                        <a:pt x="857956" y="1638475"/>
                      </a:lnTo>
                      <a:lnTo>
                        <a:pt x="0" y="1638475"/>
                      </a:lnTo>
                      <a:close/>
                    </a:path>
                  </a:pathLst>
                </a:custGeom>
                <a:solidFill>
                  <a:srgbClr val="D4AC7C"/>
                </a:solidFill>
              </p:spPr>
            </p:sp>
            <p:sp>
              <p:nvSpPr>
                <p:cNvPr id="13" name="TextBox 13"/>
                <p:cNvSpPr txBox="1"/>
                <p:nvPr/>
              </p:nvSpPr>
              <p:spPr>
                <a:xfrm>
                  <a:off x="0" y="-47625"/>
                  <a:ext cx="857956" cy="1686100"/>
                </a:xfrm>
                <a:prstGeom prst="rect">
                  <a:avLst/>
                </a:prstGeom>
              </p:spPr>
              <p:txBody>
                <a:bodyPr lIns="50800" tIns="50800" rIns="50800" bIns="50800" rtlCol="0" anchor="ctr"/>
                <a:lstStyle/>
                <a:p>
                  <a:pPr algn="ctr">
                    <a:lnSpc>
                      <a:spcPts val="3598"/>
                    </a:lnSpc>
                  </a:pPr>
                  <a:endParaRPr/>
                </a:p>
              </p:txBody>
            </p:sp>
          </p:grpSp>
          <p:grpSp>
            <p:nvGrpSpPr>
              <p:cNvPr id="14" name="Group 14"/>
              <p:cNvGrpSpPr/>
              <p:nvPr/>
            </p:nvGrpSpPr>
            <p:grpSpPr>
              <a:xfrm>
                <a:off x="0" y="5553257"/>
                <a:ext cx="4343400" cy="5119007"/>
                <a:chOff x="0" y="0"/>
                <a:chExt cx="689648" cy="812800"/>
              </a:xfrm>
            </p:grpSpPr>
            <p:sp>
              <p:nvSpPr>
                <p:cNvPr id="15" name="Freeform 15"/>
                <p:cNvSpPr/>
                <p:nvPr/>
              </p:nvSpPr>
              <p:spPr>
                <a:xfrm>
                  <a:off x="0" y="0"/>
                  <a:ext cx="689649" cy="812800"/>
                </a:xfrm>
                <a:custGeom>
                  <a:avLst/>
                  <a:gdLst/>
                  <a:ahLst/>
                  <a:cxnLst/>
                  <a:rect l="l" t="t" r="r" b="b"/>
                  <a:pathLst>
                    <a:path w="689649" h="812800">
                      <a:moveTo>
                        <a:pt x="344824" y="0"/>
                      </a:moveTo>
                      <a:cubicBezTo>
                        <a:pt x="154383" y="0"/>
                        <a:pt x="0" y="181951"/>
                        <a:pt x="0" y="406400"/>
                      </a:cubicBezTo>
                      <a:cubicBezTo>
                        <a:pt x="0" y="630849"/>
                        <a:pt x="154383" y="812800"/>
                        <a:pt x="344824" y="812800"/>
                      </a:cubicBezTo>
                      <a:cubicBezTo>
                        <a:pt x="535265" y="812800"/>
                        <a:pt x="689649" y="630849"/>
                        <a:pt x="689649" y="406400"/>
                      </a:cubicBezTo>
                      <a:cubicBezTo>
                        <a:pt x="689649" y="181951"/>
                        <a:pt x="535265" y="0"/>
                        <a:pt x="344824" y="0"/>
                      </a:cubicBezTo>
                      <a:close/>
                    </a:path>
                  </a:pathLst>
                </a:custGeom>
                <a:solidFill>
                  <a:srgbClr val="D4AC7C"/>
                </a:solidFill>
              </p:spPr>
            </p:sp>
            <p:sp>
              <p:nvSpPr>
                <p:cNvPr id="16" name="TextBox 16"/>
                <p:cNvSpPr txBox="1"/>
                <p:nvPr/>
              </p:nvSpPr>
              <p:spPr>
                <a:xfrm>
                  <a:off x="64655" y="28575"/>
                  <a:ext cx="560339" cy="708025"/>
                </a:xfrm>
                <a:prstGeom prst="rect">
                  <a:avLst/>
                </a:prstGeom>
              </p:spPr>
              <p:txBody>
                <a:bodyPr lIns="50800" tIns="50800" rIns="50800" bIns="50800" rtlCol="0" anchor="ctr"/>
                <a:lstStyle/>
                <a:p>
                  <a:pPr algn="ctr">
                    <a:lnSpc>
                      <a:spcPts val="3598"/>
                    </a:lnSpc>
                  </a:pPr>
                  <a:endParaRPr/>
                </a:p>
              </p:txBody>
            </p:sp>
          </p:grpSp>
        </p:grpSp>
        <p:sp>
          <p:nvSpPr>
            <p:cNvPr id="31" name="Freeform 31"/>
            <p:cNvSpPr/>
            <p:nvPr/>
          </p:nvSpPr>
          <p:spPr>
            <a:xfrm>
              <a:off x="5650424" y="0"/>
              <a:ext cx="2854892" cy="1903262"/>
            </a:xfrm>
            <a:custGeom>
              <a:avLst/>
              <a:gdLst/>
              <a:ahLst/>
              <a:cxnLst/>
              <a:rect l="l" t="t" r="r" b="b"/>
              <a:pathLst>
                <a:path w="2854892" h="1903262">
                  <a:moveTo>
                    <a:pt x="0" y="0"/>
                  </a:moveTo>
                  <a:lnTo>
                    <a:pt x="2854892" y="0"/>
                  </a:lnTo>
                  <a:lnTo>
                    <a:pt x="2854892" y="1903262"/>
                  </a:lnTo>
                  <a:lnTo>
                    <a:pt x="0" y="1903262"/>
                  </a:lnTo>
                  <a:lnTo>
                    <a:pt x="0" y="0"/>
                  </a:lnTo>
                  <a:close/>
                </a:path>
              </a:pathLst>
            </a:custGeom>
            <a:blipFill>
              <a:blip r:embed="rId5"/>
              <a:stretch>
                <a:fillRect/>
              </a:stretch>
            </a:blipFill>
          </p:spPr>
        </p:sp>
        <p:sp>
          <p:nvSpPr>
            <p:cNvPr id="33" name="TextBox 33"/>
            <p:cNvSpPr txBox="1"/>
            <p:nvPr/>
          </p:nvSpPr>
          <p:spPr>
            <a:xfrm>
              <a:off x="5939709" y="3035925"/>
              <a:ext cx="2387322" cy="3823335"/>
            </a:xfrm>
            <a:prstGeom prst="rect">
              <a:avLst/>
            </a:prstGeom>
          </p:spPr>
          <p:txBody>
            <a:bodyPr lIns="0" tIns="0" rIns="0" bIns="0" rtlCol="0" anchor="t">
              <a:spAutoFit/>
            </a:bodyPr>
            <a:lstStyle/>
            <a:p>
              <a:pPr algn="ctr">
                <a:lnSpc>
                  <a:spcPts val="5040"/>
                </a:lnSpc>
                <a:spcBef>
                  <a:spcPct val="0"/>
                </a:spcBef>
              </a:pPr>
              <a:r>
                <a:rPr lang="en-US" sz="3600" dirty="0" err="1">
                  <a:solidFill>
                    <a:srgbClr val="000000"/>
                  </a:solidFill>
                  <a:latin typeface="Asap Bold"/>
                </a:rPr>
                <a:t>Địa</a:t>
              </a:r>
              <a:r>
                <a:rPr lang="en-US" sz="3600" dirty="0">
                  <a:solidFill>
                    <a:srgbClr val="000000"/>
                  </a:solidFill>
                  <a:latin typeface="Asap Bold"/>
                </a:rPr>
                <a:t> </a:t>
              </a:r>
              <a:r>
                <a:rPr lang="en-US" sz="3600" dirty="0" err="1">
                  <a:solidFill>
                    <a:srgbClr val="000000"/>
                  </a:solidFill>
                  <a:latin typeface="Asap Bold"/>
                </a:rPr>
                <a:t>vị</a:t>
              </a:r>
              <a:r>
                <a:rPr lang="en-US" sz="3600" dirty="0">
                  <a:solidFill>
                    <a:srgbClr val="000000"/>
                  </a:solidFill>
                  <a:latin typeface="Asap Bold"/>
                </a:rPr>
                <a:t> </a:t>
              </a:r>
              <a:r>
                <a:rPr lang="en-US" sz="3600" dirty="0" err="1">
                  <a:solidFill>
                    <a:srgbClr val="000000"/>
                  </a:solidFill>
                  <a:latin typeface="Asap Bold"/>
                </a:rPr>
                <a:t>của</a:t>
              </a:r>
              <a:r>
                <a:rPr lang="en-US" sz="3600" dirty="0">
                  <a:solidFill>
                    <a:srgbClr val="000000"/>
                  </a:solidFill>
                  <a:latin typeface="Asap Bold"/>
                </a:rPr>
                <a:t> </a:t>
              </a:r>
              <a:r>
                <a:rPr lang="en-US" sz="3600" dirty="0" err="1">
                  <a:solidFill>
                    <a:srgbClr val="000000"/>
                  </a:solidFill>
                  <a:latin typeface="Asap Bold"/>
                </a:rPr>
                <a:t>các</a:t>
              </a:r>
              <a:r>
                <a:rPr lang="en-US" sz="3600" dirty="0">
                  <a:solidFill>
                    <a:srgbClr val="000000"/>
                  </a:solidFill>
                  <a:latin typeface="Asap Bold"/>
                </a:rPr>
                <a:t> </a:t>
              </a:r>
              <a:r>
                <a:rPr lang="en-US" sz="3600" dirty="0" err="1">
                  <a:solidFill>
                    <a:srgbClr val="000000"/>
                  </a:solidFill>
                  <a:latin typeface="Asap Bold"/>
                </a:rPr>
                <a:t>chủ</a:t>
              </a:r>
              <a:r>
                <a:rPr lang="en-US" sz="3600" dirty="0">
                  <a:solidFill>
                    <a:srgbClr val="000000"/>
                  </a:solidFill>
                  <a:latin typeface="Asap Bold"/>
                </a:rPr>
                <a:t> </a:t>
              </a:r>
              <a:r>
                <a:rPr lang="en-US" sz="3600" dirty="0" err="1">
                  <a:solidFill>
                    <a:srgbClr val="000000"/>
                  </a:solidFill>
                  <a:latin typeface="Asap Bold"/>
                </a:rPr>
                <a:t>thể</a:t>
              </a:r>
              <a:r>
                <a:rPr lang="en-US" sz="3600" dirty="0">
                  <a:solidFill>
                    <a:srgbClr val="000000"/>
                  </a:solidFill>
                  <a:latin typeface="Asap Bold"/>
                </a:rPr>
                <a:t> </a:t>
              </a:r>
              <a:r>
                <a:rPr lang="en-US" sz="3600" dirty="0" err="1">
                  <a:solidFill>
                    <a:srgbClr val="000000"/>
                  </a:solidFill>
                  <a:latin typeface="Asap Bold"/>
                </a:rPr>
                <a:t>trong</a:t>
              </a:r>
              <a:r>
                <a:rPr lang="en-US" sz="3600" dirty="0">
                  <a:solidFill>
                    <a:srgbClr val="000000"/>
                  </a:solidFill>
                  <a:latin typeface="Asap Bold"/>
                </a:rPr>
                <a:t> </a:t>
              </a:r>
              <a:r>
                <a:rPr lang="en-US" sz="3600" dirty="0" err="1">
                  <a:solidFill>
                    <a:srgbClr val="000000"/>
                  </a:solidFill>
                  <a:latin typeface="Asap Bold"/>
                </a:rPr>
                <a:t>hệ</a:t>
              </a:r>
              <a:r>
                <a:rPr lang="en-US" sz="3600" dirty="0">
                  <a:solidFill>
                    <a:srgbClr val="000000"/>
                  </a:solidFill>
                  <a:latin typeface="Asap Bold"/>
                </a:rPr>
                <a:t> </a:t>
              </a:r>
              <a:r>
                <a:rPr lang="en-US" sz="3600" dirty="0" err="1">
                  <a:solidFill>
                    <a:srgbClr val="000000"/>
                  </a:solidFill>
                  <a:latin typeface="Asap Bold"/>
                </a:rPr>
                <a:t>thống</a:t>
              </a:r>
              <a:r>
                <a:rPr lang="en-US" sz="3600" dirty="0">
                  <a:solidFill>
                    <a:srgbClr val="000000"/>
                  </a:solidFill>
                  <a:latin typeface="Asap Bold"/>
                </a:rPr>
                <a:t> </a:t>
              </a:r>
              <a:r>
                <a:rPr lang="en-US" sz="3600" dirty="0" err="1">
                  <a:solidFill>
                    <a:srgbClr val="000000"/>
                  </a:solidFill>
                  <a:latin typeface="Asap Bold"/>
                </a:rPr>
                <a:t>quan</a:t>
              </a:r>
              <a:r>
                <a:rPr lang="en-US" sz="3600" dirty="0">
                  <a:solidFill>
                    <a:srgbClr val="000000"/>
                  </a:solidFill>
                  <a:latin typeface="Asap Bold"/>
                </a:rPr>
                <a:t> </a:t>
              </a:r>
              <a:r>
                <a:rPr lang="en-US" sz="3600" dirty="0" err="1">
                  <a:solidFill>
                    <a:srgbClr val="000000"/>
                  </a:solidFill>
                  <a:latin typeface="Asap Bold"/>
                </a:rPr>
                <a:t>hệ</a:t>
              </a:r>
              <a:r>
                <a:rPr lang="en-US" sz="3600" dirty="0">
                  <a:solidFill>
                    <a:srgbClr val="000000"/>
                  </a:solidFill>
                  <a:latin typeface="Asap Bold"/>
                </a:rPr>
                <a:t> </a:t>
              </a:r>
              <a:r>
                <a:rPr lang="en-US" sz="3600" dirty="0" err="1">
                  <a:solidFill>
                    <a:srgbClr val="000000"/>
                  </a:solidFill>
                  <a:latin typeface="Asap Bold"/>
                </a:rPr>
                <a:t>sản</a:t>
              </a:r>
              <a:r>
                <a:rPr lang="en-US" sz="3600" dirty="0">
                  <a:solidFill>
                    <a:srgbClr val="000000"/>
                  </a:solidFill>
                  <a:latin typeface="Asap Bold"/>
                </a:rPr>
                <a:t> </a:t>
              </a:r>
              <a:r>
                <a:rPr lang="en-US" sz="3600" dirty="0" err="1">
                  <a:solidFill>
                    <a:srgbClr val="000000"/>
                  </a:solidFill>
                  <a:latin typeface="Asap Bold"/>
                </a:rPr>
                <a:t>xuất</a:t>
              </a:r>
              <a:r>
                <a:rPr lang="en-US" sz="3600" dirty="0">
                  <a:solidFill>
                    <a:srgbClr val="000000"/>
                  </a:solidFill>
                  <a:latin typeface="Asap Bold"/>
                </a:rPr>
                <a:t> </a:t>
              </a:r>
              <a:r>
                <a:rPr lang="en-US" sz="3600" dirty="0" err="1">
                  <a:solidFill>
                    <a:srgbClr val="000000"/>
                  </a:solidFill>
                  <a:latin typeface="Asap Bold"/>
                </a:rPr>
                <a:t>xã</a:t>
              </a:r>
              <a:r>
                <a:rPr lang="en-US" sz="3600" dirty="0">
                  <a:solidFill>
                    <a:srgbClr val="000000"/>
                  </a:solidFill>
                  <a:latin typeface="Asap Bold"/>
                </a:rPr>
                <a:t> </a:t>
              </a:r>
              <a:r>
                <a:rPr lang="en-US" sz="3600" dirty="0" err="1">
                  <a:solidFill>
                    <a:srgbClr val="000000"/>
                  </a:solidFill>
                  <a:latin typeface="Asap Bold"/>
                </a:rPr>
                <a:t>hội</a:t>
              </a:r>
              <a:r>
                <a:rPr lang="en-US" sz="3600" dirty="0">
                  <a:solidFill>
                    <a:srgbClr val="000000"/>
                  </a:solidFill>
                  <a:latin typeface="Asap Bold"/>
                </a:rPr>
                <a:t>.</a:t>
              </a:r>
            </a:p>
          </p:txBody>
        </p:sp>
        <p:sp>
          <p:nvSpPr>
            <p:cNvPr id="36" name="TextBox 36"/>
            <p:cNvSpPr txBox="1"/>
            <p:nvPr/>
          </p:nvSpPr>
          <p:spPr>
            <a:xfrm>
              <a:off x="6901181" y="1662327"/>
              <a:ext cx="353378" cy="896620"/>
            </a:xfrm>
            <a:prstGeom prst="rect">
              <a:avLst/>
            </a:prstGeom>
          </p:spPr>
          <p:txBody>
            <a:bodyPr lIns="0" tIns="0" rIns="0" bIns="0" rtlCol="0" anchor="t">
              <a:spAutoFit/>
            </a:bodyPr>
            <a:lstStyle/>
            <a:p>
              <a:pPr algn="ctr">
                <a:lnSpc>
                  <a:spcPts val="7279"/>
                </a:lnSpc>
              </a:pPr>
              <a:r>
                <a:rPr lang="en-US" sz="5199">
                  <a:solidFill>
                    <a:srgbClr val="000000"/>
                  </a:solidFill>
                  <a:latin typeface="Asap Bold"/>
                </a:rPr>
                <a:t>2</a:t>
              </a:r>
            </a:p>
          </p:txBody>
        </p:sp>
      </p:grpSp>
      <p:grpSp>
        <p:nvGrpSpPr>
          <p:cNvPr id="46" name="Group 45">
            <a:extLst>
              <a:ext uri="{FF2B5EF4-FFF2-40B4-BE49-F238E27FC236}">
                <a16:creationId xmlns:a16="http://schemas.microsoft.com/office/drawing/2014/main" id="{CD4CDCD9-3B79-E991-F65E-88628395115A}"/>
              </a:ext>
            </a:extLst>
          </p:cNvPr>
          <p:cNvGrpSpPr/>
          <p:nvPr/>
        </p:nvGrpSpPr>
        <p:grpSpPr>
          <a:xfrm>
            <a:off x="13728734" y="-1510462"/>
            <a:ext cx="3257550" cy="7346973"/>
            <a:chOff x="13728734" y="-1510462"/>
            <a:chExt cx="3257550" cy="7346973"/>
          </a:xfrm>
        </p:grpSpPr>
        <p:grpSp>
          <p:nvGrpSpPr>
            <p:cNvPr id="27" name="Group 27"/>
            <p:cNvGrpSpPr/>
            <p:nvPr/>
          </p:nvGrpSpPr>
          <p:grpSpPr>
            <a:xfrm>
              <a:off x="13728734" y="-1510462"/>
              <a:ext cx="3257550" cy="5563860"/>
              <a:chOff x="0" y="0"/>
              <a:chExt cx="857956" cy="1465379"/>
            </a:xfrm>
          </p:grpSpPr>
          <p:sp>
            <p:nvSpPr>
              <p:cNvPr id="28" name="Freeform 28"/>
              <p:cNvSpPr/>
              <p:nvPr/>
            </p:nvSpPr>
            <p:spPr>
              <a:xfrm>
                <a:off x="0" y="0"/>
                <a:ext cx="857956" cy="1465379"/>
              </a:xfrm>
              <a:custGeom>
                <a:avLst/>
                <a:gdLst/>
                <a:ahLst/>
                <a:cxnLst/>
                <a:rect l="l" t="t" r="r" b="b"/>
                <a:pathLst>
                  <a:path w="857956" h="1465379">
                    <a:moveTo>
                      <a:pt x="0" y="0"/>
                    </a:moveTo>
                    <a:lnTo>
                      <a:pt x="857956" y="0"/>
                    </a:lnTo>
                    <a:lnTo>
                      <a:pt x="857956" y="1465379"/>
                    </a:lnTo>
                    <a:lnTo>
                      <a:pt x="0" y="1465379"/>
                    </a:lnTo>
                    <a:close/>
                  </a:path>
                </a:pathLst>
              </a:custGeom>
              <a:solidFill>
                <a:srgbClr val="FA8900"/>
              </a:solidFill>
            </p:spPr>
          </p:sp>
          <p:sp>
            <p:nvSpPr>
              <p:cNvPr id="29" name="TextBox 29"/>
              <p:cNvSpPr txBox="1"/>
              <p:nvPr/>
            </p:nvSpPr>
            <p:spPr>
              <a:xfrm>
                <a:off x="0" y="-47625"/>
                <a:ext cx="857956" cy="1513004"/>
              </a:xfrm>
              <a:prstGeom prst="rect">
                <a:avLst/>
              </a:prstGeom>
            </p:spPr>
            <p:txBody>
              <a:bodyPr lIns="50800" tIns="50800" rIns="50800" bIns="50800" rtlCol="0" anchor="ctr"/>
              <a:lstStyle/>
              <a:p>
                <a:pPr algn="ctr">
                  <a:lnSpc>
                    <a:spcPts val="3598"/>
                  </a:lnSpc>
                </a:pPr>
                <a:endParaRPr/>
              </a:p>
            </p:txBody>
          </p:sp>
        </p:grpSp>
        <p:grpSp>
          <p:nvGrpSpPr>
            <p:cNvPr id="37" name="Group 37"/>
            <p:cNvGrpSpPr/>
            <p:nvPr/>
          </p:nvGrpSpPr>
          <p:grpSpPr>
            <a:xfrm>
              <a:off x="13728734" y="1997256"/>
              <a:ext cx="3257550" cy="3839255"/>
              <a:chOff x="0" y="0"/>
              <a:chExt cx="689648" cy="812800"/>
            </a:xfrm>
          </p:grpSpPr>
          <p:sp>
            <p:nvSpPr>
              <p:cNvPr id="38" name="Freeform 38"/>
              <p:cNvSpPr/>
              <p:nvPr/>
            </p:nvSpPr>
            <p:spPr>
              <a:xfrm>
                <a:off x="0" y="0"/>
                <a:ext cx="689649" cy="812800"/>
              </a:xfrm>
              <a:custGeom>
                <a:avLst/>
                <a:gdLst/>
                <a:ahLst/>
                <a:cxnLst/>
                <a:rect l="l" t="t" r="r" b="b"/>
                <a:pathLst>
                  <a:path w="689649" h="812800">
                    <a:moveTo>
                      <a:pt x="344824" y="0"/>
                    </a:moveTo>
                    <a:cubicBezTo>
                      <a:pt x="154383" y="0"/>
                      <a:pt x="0" y="181951"/>
                      <a:pt x="0" y="406400"/>
                    </a:cubicBezTo>
                    <a:cubicBezTo>
                      <a:pt x="0" y="630849"/>
                      <a:pt x="154383" y="812800"/>
                      <a:pt x="344824" y="812800"/>
                    </a:cubicBezTo>
                    <a:cubicBezTo>
                      <a:pt x="535265" y="812800"/>
                      <a:pt x="689649" y="630849"/>
                      <a:pt x="689649" y="406400"/>
                    </a:cubicBezTo>
                    <a:cubicBezTo>
                      <a:pt x="689649" y="181951"/>
                      <a:pt x="535265" y="0"/>
                      <a:pt x="344824" y="0"/>
                    </a:cubicBezTo>
                    <a:close/>
                  </a:path>
                </a:pathLst>
              </a:custGeom>
              <a:solidFill>
                <a:srgbClr val="FA8900"/>
              </a:solidFill>
            </p:spPr>
          </p:sp>
          <p:sp>
            <p:nvSpPr>
              <p:cNvPr id="39" name="TextBox 39"/>
              <p:cNvSpPr txBox="1"/>
              <p:nvPr/>
            </p:nvSpPr>
            <p:spPr>
              <a:xfrm>
                <a:off x="64655" y="28575"/>
                <a:ext cx="560339" cy="708025"/>
              </a:xfrm>
              <a:prstGeom prst="rect">
                <a:avLst/>
              </a:prstGeom>
            </p:spPr>
            <p:txBody>
              <a:bodyPr lIns="50800" tIns="50800" rIns="50800" bIns="50800" rtlCol="0" anchor="ctr"/>
              <a:lstStyle/>
              <a:p>
                <a:pPr algn="ctr">
                  <a:lnSpc>
                    <a:spcPts val="3598"/>
                  </a:lnSpc>
                </a:pPr>
                <a:endParaRPr/>
              </a:p>
            </p:txBody>
          </p:sp>
        </p:grpSp>
        <p:sp>
          <p:nvSpPr>
            <p:cNvPr id="40" name="Freeform 40"/>
            <p:cNvSpPr/>
            <p:nvPr/>
          </p:nvSpPr>
          <p:spPr>
            <a:xfrm>
              <a:off x="13926196" y="-110964"/>
              <a:ext cx="2862625" cy="1799364"/>
            </a:xfrm>
            <a:custGeom>
              <a:avLst/>
              <a:gdLst/>
              <a:ahLst/>
              <a:cxnLst/>
              <a:rect l="l" t="t" r="r" b="b"/>
              <a:pathLst>
                <a:path w="2862625" h="1799364">
                  <a:moveTo>
                    <a:pt x="0" y="0"/>
                  </a:moveTo>
                  <a:lnTo>
                    <a:pt x="2862625" y="0"/>
                  </a:lnTo>
                  <a:lnTo>
                    <a:pt x="2862625" y="1799364"/>
                  </a:lnTo>
                  <a:lnTo>
                    <a:pt x="0" y="1799364"/>
                  </a:lnTo>
                  <a:lnTo>
                    <a:pt x="0" y="0"/>
                  </a:lnTo>
                  <a:close/>
                </a:path>
              </a:pathLst>
            </a:custGeom>
            <a:blipFill>
              <a:blip r:embed="rId6"/>
              <a:stretch>
                <a:fillRect/>
              </a:stretch>
            </a:blipFill>
          </p:spPr>
        </p:sp>
        <p:sp>
          <p:nvSpPr>
            <p:cNvPr id="41" name="TextBox 41"/>
            <p:cNvSpPr txBox="1"/>
            <p:nvPr/>
          </p:nvSpPr>
          <p:spPr>
            <a:xfrm>
              <a:off x="14305695" y="3035925"/>
              <a:ext cx="2309878" cy="190881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sap Bold"/>
                </a:rPr>
                <a:t>Hội nhập kinh tế quốc tế</a:t>
              </a:r>
            </a:p>
          </p:txBody>
        </p:sp>
        <p:sp>
          <p:nvSpPr>
            <p:cNvPr id="42" name="TextBox 42"/>
            <p:cNvSpPr txBox="1"/>
            <p:nvPr/>
          </p:nvSpPr>
          <p:spPr>
            <a:xfrm>
              <a:off x="15180820" y="1677460"/>
              <a:ext cx="353378" cy="896620"/>
            </a:xfrm>
            <a:prstGeom prst="rect">
              <a:avLst/>
            </a:prstGeom>
          </p:spPr>
          <p:txBody>
            <a:bodyPr lIns="0" tIns="0" rIns="0" bIns="0" rtlCol="0" anchor="t">
              <a:spAutoFit/>
            </a:bodyPr>
            <a:lstStyle/>
            <a:p>
              <a:pPr algn="ctr">
                <a:lnSpc>
                  <a:spcPts val="7279"/>
                </a:lnSpc>
              </a:pPr>
              <a:r>
                <a:rPr lang="en-US" sz="5199" dirty="0">
                  <a:solidFill>
                    <a:srgbClr val="000000"/>
                  </a:solidFill>
                  <a:latin typeface="Asap Bold"/>
                </a:rPr>
                <a:t>4</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1000"/>
                                        <p:tgtEl>
                                          <p:spTgt spid="44"/>
                                        </p:tgtEl>
                                      </p:cBhvr>
                                    </p:animEffect>
                                    <p:anim calcmode="lin" valueType="num">
                                      <p:cBhvr>
                                        <p:cTn id="14" dur="1000" fill="hold"/>
                                        <p:tgtEl>
                                          <p:spTgt spid="44"/>
                                        </p:tgtEl>
                                        <p:attrNameLst>
                                          <p:attrName>ppt_x</p:attrName>
                                        </p:attrNameLst>
                                      </p:cBhvr>
                                      <p:tavLst>
                                        <p:tav tm="0">
                                          <p:val>
                                            <p:strVal val="#ppt_x"/>
                                          </p:val>
                                        </p:tav>
                                        <p:tav tm="100000">
                                          <p:val>
                                            <p:strVal val="#ppt_x"/>
                                          </p:val>
                                        </p:tav>
                                      </p:tavLst>
                                    </p:anim>
                                    <p:anim calcmode="lin" valueType="num">
                                      <p:cBhvr>
                                        <p:cTn id="15" dur="1000" fill="hold"/>
                                        <p:tgtEl>
                                          <p:spTgt spid="4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1000"/>
                                        <p:tgtEl>
                                          <p:spTgt spid="45"/>
                                        </p:tgtEl>
                                      </p:cBhvr>
                                    </p:animEffect>
                                    <p:anim calcmode="lin" valueType="num">
                                      <p:cBhvr>
                                        <p:cTn id="20" dur="1000" fill="hold"/>
                                        <p:tgtEl>
                                          <p:spTgt spid="45"/>
                                        </p:tgtEl>
                                        <p:attrNameLst>
                                          <p:attrName>ppt_x</p:attrName>
                                        </p:attrNameLst>
                                      </p:cBhvr>
                                      <p:tavLst>
                                        <p:tav tm="0">
                                          <p:val>
                                            <p:strVal val="#ppt_x"/>
                                          </p:val>
                                        </p:tav>
                                        <p:tav tm="100000">
                                          <p:val>
                                            <p:strVal val="#ppt_x"/>
                                          </p:val>
                                        </p:tav>
                                      </p:tavLst>
                                    </p:anim>
                                    <p:anim calcmode="lin" valueType="num">
                                      <p:cBhvr>
                                        <p:cTn id="21" dur="1000" fill="hold"/>
                                        <p:tgtEl>
                                          <p:spTgt spid="4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1000"/>
                                        <p:tgtEl>
                                          <p:spTgt spid="46"/>
                                        </p:tgtEl>
                                      </p:cBhvr>
                                    </p:animEffect>
                                    <p:anim calcmode="lin" valueType="num">
                                      <p:cBhvr>
                                        <p:cTn id="26" dur="1000" fill="hold"/>
                                        <p:tgtEl>
                                          <p:spTgt spid="46"/>
                                        </p:tgtEl>
                                        <p:attrNameLst>
                                          <p:attrName>ppt_x</p:attrName>
                                        </p:attrNameLst>
                                      </p:cBhvr>
                                      <p:tavLst>
                                        <p:tav tm="0">
                                          <p:val>
                                            <p:strVal val="#ppt_x"/>
                                          </p:val>
                                        </p:tav>
                                        <p:tav tm="100000">
                                          <p:val>
                                            <p:strVal val="#ppt_x"/>
                                          </p:val>
                                        </p:tav>
                                      </p:tavLst>
                                    </p:anim>
                                    <p:anim calcmode="lin" valueType="num">
                                      <p:cBhvr>
                                        <p:cTn id="27"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246784" y="8547123"/>
            <a:ext cx="17794432" cy="1177773"/>
          </a:xfrm>
          <a:custGeom>
            <a:avLst/>
            <a:gdLst/>
            <a:ahLst/>
            <a:cxnLst/>
            <a:rect l="l" t="t" r="r" b="b"/>
            <a:pathLst>
              <a:path w="17794432" h="1177773">
                <a:moveTo>
                  <a:pt x="0" y="0"/>
                </a:moveTo>
                <a:lnTo>
                  <a:pt x="17794432" y="0"/>
                </a:lnTo>
                <a:lnTo>
                  <a:pt x="17794432" y="1177773"/>
                </a:lnTo>
                <a:lnTo>
                  <a:pt x="0" y="1177773"/>
                </a:lnTo>
                <a:lnTo>
                  <a:pt x="0" y="0"/>
                </a:lnTo>
                <a:close/>
              </a:path>
            </a:pathLst>
          </a:custGeom>
          <a:blipFill>
            <a:blip r:embed="rId2"/>
            <a:stretch>
              <a:fillRect t="-63314" b="-63314"/>
            </a:stretch>
          </a:blipFill>
        </p:spPr>
      </p:sp>
      <p:grpSp>
        <p:nvGrpSpPr>
          <p:cNvPr id="3" name="Group 3"/>
          <p:cNvGrpSpPr/>
          <p:nvPr/>
        </p:nvGrpSpPr>
        <p:grpSpPr>
          <a:xfrm>
            <a:off x="689927" y="-110964"/>
            <a:ext cx="3189357" cy="7193173"/>
            <a:chOff x="0" y="0"/>
            <a:chExt cx="4252476" cy="9590897"/>
          </a:xfrm>
        </p:grpSpPr>
        <p:grpSp>
          <p:nvGrpSpPr>
            <p:cNvPr id="4" name="Group 4"/>
            <p:cNvGrpSpPr/>
            <p:nvPr/>
          </p:nvGrpSpPr>
          <p:grpSpPr>
            <a:xfrm>
              <a:off x="0" y="0"/>
              <a:ext cx="4252476" cy="7263183"/>
              <a:chOff x="0" y="0"/>
              <a:chExt cx="857956" cy="1465379"/>
            </a:xfrm>
          </p:grpSpPr>
          <p:sp>
            <p:nvSpPr>
              <p:cNvPr id="5" name="Freeform 5"/>
              <p:cNvSpPr/>
              <p:nvPr/>
            </p:nvSpPr>
            <p:spPr>
              <a:xfrm>
                <a:off x="0" y="0"/>
                <a:ext cx="857956" cy="1465379"/>
              </a:xfrm>
              <a:custGeom>
                <a:avLst/>
                <a:gdLst/>
                <a:ahLst/>
                <a:cxnLst/>
                <a:rect l="l" t="t" r="r" b="b"/>
                <a:pathLst>
                  <a:path w="857956" h="1465379">
                    <a:moveTo>
                      <a:pt x="0" y="0"/>
                    </a:moveTo>
                    <a:lnTo>
                      <a:pt x="857956" y="0"/>
                    </a:lnTo>
                    <a:lnTo>
                      <a:pt x="857956" y="1465379"/>
                    </a:lnTo>
                    <a:lnTo>
                      <a:pt x="0" y="1465379"/>
                    </a:lnTo>
                    <a:close/>
                  </a:path>
                </a:pathLst>
              </a:custGeom>
              <a:solidFill>
                <a:srgbClr val="CFB79A"/>
              </a:solidFill>
            </p:spPr>
          </p:sp>
          <p:sp>
            <p:nvSpPr>
              <p:cNvPr id="6" name="TextBox 6"/>
              <p:cNvSpPr txBox="1"/>
              <p:nvPr/>
            </p:nvSpPr>
            <p:spPr>
              <a:xfrm>
                <a:off x="0" y="-47625"/>
                <a:ext cx="857956" cy="1513004"/>
              </a:xfrm>
              <a:prstGeom prst="rect">
                <a:avLst/>
              </a:prstGeom>
            </p:spPr>
            <p:txBody>
              <a:bodyPr lIns="50800" tIns="50800" rIns="50800" bIns="50800" rtlCol="0" anchor="ctr"/>
              <a:lstStyle/>
              <a:p>
                <a:pPr algn="ctr">
                  <a:lnSpc>
                    <a:spcPts val="3598"/>
                  </a:lnSpc>
                </a:pPr>
                <a:endParaRPr/>
              </a:p>
            </p:txBody>
          </p:sp>
        </p:grpSp>
        <p:grpSp>
          <p:nvGrpSpPr>
            <p:cNvPr id="7" name="Group 7"/>
            <p:cNvGrpSpPr/>
            <p:nvPr/>
          </p:nvGrpSpPr>
          <p:grpSpPr>
            <a:xfrm>
              <a:off x="0" y="4579050"/>
              <a:ext cx="4252476" cy="5011847"/>
              <a:chOff x="0" y="0"/>
              <a:chExt cx="689648" cy="812800"/>
            </a:xfrm>
          </p:grpSpPr>
          <p:sp>
            <p:nvSpPr>
              <p:cNvPr id="8" name="Freeform 8"/>
              <p:cNvSpPr/>
              <p:nvPr/>
            </p:nvSpPr>
            <p:spPr>
              <a:xfrm>
                <a:off x="0" y="0"/>
                <a:ext cx="689649" cy="812800"/>
              </a:xfrm>
              <a:custGeom>
                <a:avLst/>
                <a:gdLst/>
                <a:ahLst/>
                <a:cxnLst/>
                <a:rect l="l" t="t" r="r" b="b"/>
                <a:pathLst>
                  <a:path w="689649" h="812800">
                    <a:moveTo>
                      <a:pt x="344824" y="0"/>
                    </a:moveTo>
                    <a:cubicBezTo>
                      <a:pt x="154383" y="0"/>
                      <a:pt x="0" y="181951"/>
                      <a:pt x="0" y="406400"/>
                    </a:cubicBezTo>
                    <a:cubicBezTo>
                      <a:pt x="0" y="630849"/>
                      <a:pt x="154383" y="812800"/>
                      <a:pt x="344824" y="812800"/>
                    </a:cubicBezTo>
                    <a:cubicBezTo>
                      <a:pt x="535265" y="812800"/>
                      <a:pt x="689649" y="630849"/>
                      <a:pt x="689649" y="406400"/>
                    </a:cubicBezTo>
                    <a:cubicBezTo>
                      <a:pt x="689649" y="181951"/>
                      <a:pt x="535265" y="0"/>
                      <a:pt x="344824" y="0"/>
                    </a:cubicBezTo>
                    <a:close/>
                  </a:path>
                </a:pathLst>
              </a:custGeom>
              <a:solidFill>
                <a:srgbClr val="CFB79A"/>
              </a:solidFill>
            </p:spPr>
          </p:sp>
          <p:sp>
            <p:nvSpPr>
              <p:cNvPr id="9" name="TextBox 9"/>
              <p:cNvSpPr txBox="1"/>
              <p:nvPr/>
            </p:nvSpPr>
            <p:spPr>
              <a:xfrm>
                <a:off x="64655" y="28575"/>
                <a:ext cx="560339" cy="708025"/>
              </a:xfrm>
              <a:prstGeom prst="rect">
                <a:avLst/>
              </a:prstGeom>
            </p:spPr>
            <p:txBody>
              <a:bodyPr lIns="50800" tIns="50800" rIns="50800" bIns="50800" rtlCol="0" anchor="ctr"/>
              <a:lstStyle/>
              <a:p>
                <a:pPr algn="ctr">
                  <a:lnSpc>
                    <a:spcPts val="3598"/>
                  </a:lnSpc>
                </a:pPr>
                <a:endParaRPr/>
              </a:p>
            </p:txBody>
          </p:sp>
        </p:grpSp>
      </p:grpSp>
      <p:sp>
        <p:nvSpPr>
          <p:cNvPr id="10" name="Freeform 10"/>
          <p:cNvSpPr/>
          <p:nvPr/>
        </p:nvSpPr>
        <p:spPr>
          <a:xfrm>
            <a:off x="708782" y="98121"/>
            <a:ext cx="3394024" cy="2080037"/>
          </a:xfrm>
          <a:custGeom>
            <a:avLst/>
            <a:gdLst/>
            <a:ahLst/>
            <a:cxnLst/>
            <a:rect l="l" t="t" r="r" b="b"/>
            <a:pathLst>
              <a:path w="3394024" h="2080037">
                <a:moveTo>
                  <a:pt x="0" y="0"/>
                </a:moveTo>
                <a:lnTo>
                  <a:pt x="3394024" y="0"/>
                </a:lnTo>
                <a:lnTo>
                  <a:pt x="3394024" y="2080037"/>
                </a:lnTo>
                <a:lnTo>
                  <a:pt x="0" y="2080037"/>
                </a:lnTo>
                <a:lnTo>
                  <a:pt x="0" y="0"/>
                </a:lnTo>
                <a:close/>
              </a:path>
            </a:pathLst>
          </a:custGeom>
          <a:blipFill>
            <a:blip r:embed="rId3"/>
            <a:stretch>
              <a:fillRect/>
            </a:stretch>
          </a:blipFill>
        </p:spPr>
      </p:sp>
      <p:sp>
        <p:nvSpPr>
          <p:cNvPr id="11" name="Freeform 11"/>
          <p:cNvSpPr/>
          <p:nvPr/>
        </p:nvSpPr>
        <p:spPr>
          <a:xfrm>
            <a:off x="4299239" y="-575115"/>
            <a:ext cx="13326341" cy="4294302"/>
          </a:xfrm>
          <a:custGeom>
            <a:avLst/>
            <a:gdLst/>
            <a:ahLst/>
            <a:cxnLst/>
            <a:rect l="l" t="t" r="r" b="b"/>
            <a:pathLst>
              <a:path w="13326341" h="4294302">
                <a:moveTo>
                  <a:pt x="0" y="0"/>
                </a:moveTo>
                <a:lnTo>
                  <a:pt x="13326341" y="0"/>
                </a:lnTo>
                <a:lnTo>
                  <a:pt x="13326341" y="4294302"/>
                </a:lnTo>
                <a:lnTo>
                  <a:pt x="0" y="4294302"/>
                </a:lnTo>
                <a:lnTo>
                  <a:pt x="0" y="0"/>
                </a:lnTo>
                <a:close/>
              </a:path>
            </a:pathLst>
          </a:custGeom>
          <a:blipFill>
            <a:blip r:embed="rId4"/>
            <a:stretch>
              <a:fillRect t="-58042" b="-1775"/>
            </a:stretch>
          </a:blipFill>
        </p:spPr>
      </p:sp>
      <p:grpSp>
        <p:nvGrpSpPr>
          <p:cNvPr id="12" name="Group 12"/>
          <p:cNvGrpSpPr>
            <a:grpSpLocks noChangeAspect="1"/>
          </p:cNvGrpSpPr>
          <p:nvPr/>
        </p:nvGrpSpPr>
        <p:grpSpPr>
          <a:xfrm>
            <a:off x="4102806" y="4949186"/>
            <a:ext cx="3363035" cy="3363021"/>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7533" r="-17533"/>
              </a:stretch>
            </a:blipFill>
          </p:spPr>
        </p:sp>
      </p:grpSp>
      <p:grpSp>
        <p:nvGrpSpPr>
          <p:cNvPr id="14" name="Group 14"/>
          <p:cNvGrpSpPr>
            <a:grpSpLocks noChangeAspect="1"/>
          </p:cNvGrpSpPr>
          <p:nvPr/>
        </p:nvGrpSpPr>
        <p:grpSpPr>
          <a:xfrm>
            <a:off x="7462483" y="3719187"/>
            <a:ext cx="3363035" cy="3363021"/>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5046" r="-25046"/>
              </a:stretch>
            </a:blipFill>
          </p:spPr>
        </p:sp>
      </p:grpSp>
      <p:grpSp>
        <p:nvGrpSpPr>
          <p:cNvPr id="16" name="Group 16"/>
          <p:cNvGrpSpPr>
            <a:grpSpLocks noChangeAspect="1"/>
          </p:cNvGrpSpPr>
          <p:nvPr/>
        </p:nvGrpSpPr>
        <p:grpSpPr>
          <a:xfrm>
            <a:off x="11044592" y="4949186"/>
            <a:ext cx="3363035" cy="3363021"/>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4906" r="-24906"/>
              </a:stretch>
            </a:blipFill>
          </p:spPr>
        </p:sp>
      </p:grpSp>
      <p:grpSp>
        <p:nvGrpSpPr>
          <p:cNvPr id="18" name="Group 18"/>
          <p:cNvGrpSpPr>
            <a:grpSpLocks noChangeAspect="1"/>
          </p:cNvGrpSpPr>
          <p:nvPr/>
        </p:nvGrpSpPr>
        <p:grpSpPr>
          <a:xfrm>
            <a:off x="14407627" y="3485623"/>
            <a:ext cx="3363035" cy="3363021"/>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24999" r="-24999"/>
              </a:stretch>
            </a:blipFill>
          </p:spPr>
        </p:sp>
      </p:grpSp>
      <p:sp>
        <p:nvSpPr>
          <p:cNvPr id="20" name="TextBox 20"/>
          <p:cNvSpPr txBox="1"/>
          <p:nvPr/>
        </p:nvSpPr>
        <p:spPr>
          <a:xfrm>
            <a:off x="1235123" y="3035925"/>
            <a:ext cx="2098964" cy="318516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sap Bold"/>
              </a:rPr>
              <a:t>Trình độ phát triển của lực lượng sản xuất </a:t>
            </a:r>
          </a:p>
        </p:txBody>
      </p:sp>
      <p:sp>
        <p:nvSpPr>
          <p:cNvPr id="21" name="TextBox 21"/>
          <p:cNvSpPr txBox="1"/>
          <p:nvPr/>
        </p:nvSpPr>
        <p:spPr>
          <a:xfrm>
            <a:off x="1389784" y="8761013"/>
            <a:ext cx="16079932" cy="755015"/>
          </a:xfrm>
          <a:prstGeom prst="rect">
            <a:avLst/>
          </a:prstGeom>
        </p:spPr>
        <p:txBody>
          <a:bodyPr lIns="0" tIns="0" rIns="0" bIns="0" rtlCol="0" anchor="t">
            <a:spAutoFit/>
          </a:bodyPr>
          <a:lstStyle/>
          <a:p>
            <a:pPr algn="ctr">
              <a:lnSpc>
                <a:spcPts val="6159"/>
              </a:lnSpc>
              <a:spcBef>
                <a:spcPct val="0"/>
              </a:spcBef>
            </a:pPr>
            <a:r>
              <a:rPr lang="en-US" sz="4399">
                <a:solidFill>
                  <a:srgbClr val="FFFFFF"/>
                </a:solidFill>
                <a:latin typeface="Asap Bold"/>
              </a:rPr>
              <a:t>CÁC NHÂN TỐ ẢNH HƯỞNG ĐẾN QUAN HỆ LỢI ÍCH KINH TẾ</a:t>
            </a:r>
          </a:p>
        </p:txBody>
      </p:sp>
      <p:sp>
        <p:nvSpPr>
          <p:cNvPr id="22" name="TextBox 22"/>
          <p:cNvSpPr txBox="1"/>
          <p:nvPr/>
        </p:nvSpPr>
        <p:spPr>
          <a:xfrm>
            <a:off x="2052416" y="1662327"/>
            <a:ext cx="353378" cy="896620"/>
          </a:xfrm>
          <a:prstGeom prst="rect">
            <a:avLst/>
          </a:prstGeom>
        </p:spPr>
        <p:txBody>
          <a:bodyPr lIns="0" tIns="0" rIns="0" bIns="0" rtlCol="0" anchor="t">
            <a:spAutoFit/>
          </a:bodyPr>
          <a:lstStyle/>
          <a:p>
            <a:pPr algn="ctr">
              <a:lnSpc>
                <a:spcPts val="7279"/>
              </a:lnSpc>
            </a:pPr>
            <a:r>
              <a:rPr lang="en-US" sz="5199">
                <a:solidFill>
                  <a:srgbClr val="000000"/>
                </a:solidFill>
                <a:latin typeface="Asap Bold"/>
              </a:rPr>
              <a:t>1</a:t>
            </a:r>
          </a:p>
        </p:txBody>
      </p:sp>
      <p:sp>
        <p:nvSpPr>
          <p:cNvPr id="23" name="TextBox 23"/>
          <p:cNvSpPr txBox="1"/>
          <p:nvPr/>
        </p:nvSpPr>
        <p:spPr>
          <a:xfrm>
            <a:off x="4560943" y="654288"/>
            <a:ext cx="13064637" cy="2139903"/>
          </a:xfrm>
          <a:prstGeom prst="rect">
            <a:avLst/>
          </a:prstGeom>
        </p:spPr>
        <p:txBody>
          <a:bodyPr lIns="0" tIns="0" rIns="0" bIns="0" rtlCol="0" anchor="t">
            <a:spAutoFit/>
          </a:bodyPr>
          <a:lstStyle/>
          <a:p>
            <a:pPr algn="ctr">
              <a:lnSpc>
                <a:spcPts val="5727"/>
              </a:lnSpc>
              <a:spcBef>
                <a:spcPct val="0"/>
              </a:spcBef>
            </a:pPr>
            <a:r>
              <a:rPr lang="en-US" sz="4090">
                <a:solidFill>
                  <a:srgbClr val="000000"/>
                </a:solidFill>
                <a:latin typeface="Asap Bold"/>
              </a:rPr>
              <a:t>Trình độ phát triển của lực lượng sản xuất càng cao, việc đáp ứng lợi ích kinh tế của các chủ thể càng tốt. Quan hệ lợi ích kinh tế có điều kiện để thống nhất với nhau.</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246784" y="8547123"/>
            <a:ext cx="17794432" cy="1177773"/>
          </a:xfrm>
          <a:custGeom>
            <a:avLst/>
            <a:gdLst/>
            <a:ahLst/>
            <a:cxnLst/>
            <a:rect l="l" t="t" r="r" b="b"/>
            <a:pathLst>
              <a:path w="17794432" h="1177773">
                <a:moveTo>
                  <a:pt x="0" y="0"/>
                </a:moveTo>
                <a:lnTo>
                  <a:pt x="17794432" y="0"/>
                </a:lnTo>
                <a:lnTo>
                  <a:pt x="17794432" y="1177773"/>
                </a:lnTo>
                <a:lnTo>
                  <a:pt x="0" y="1177773"/>
                </a:lnTo>
                <a:lnTo>
                  <a:pt x="0" y="0"/>
                </a:lnTo>
                <a:close/>
              </a:path>
            </a:pathLst>
          </a:custGeom>
          <a:blipFill>
            <a:blip r:embed="rId2"/>
            <a:stretch>
              <a:fillRect t="-63314" b="-63314"/>
            </a:stretch>
          </a:blipFill>
        </p:spPr>
      </p:sp>
      <p:sp>
        <p:nvSpPr>
          <p:cNvPr id="3" name="Freeform 3"/>
          <p:cNvSpPr/>
          <p:nvPr/>
        </p:nvSpPr>
        <p:spPr>
          <a:xfrm>
            <a:off x="4299239" y="-575115"/>
            <a:ext cx="13326341" cy="4577214"/>
          </a:xfrm>
          <a:custGeom>
            <a:avLst/>
            <a:gdLst/>
            <a:ahLst/>
            <a:cxnLst/>
            <a:rect l="l" t="t" r="r" b="b"/>
            <a:pathLst>
              <a:path w="13326341" h="4577214">
                <a:moveTo>
                  <a:pt x="0" y="0"/>
                </a:moveTo>
                <a:lnTo>
                  <a:pt x="13326341" y="0"/>
                </a:lnTo>
                <a:lnTo>
                  <a:pt x="13326341" y="4577214"/>
                </a:lnTo>
                <a:lnTo>
                  <a:pt x="0" y="4577214"/>
                </a:lnTo>
                <a:lnTo>
                  <a:pt x="0" y="0"/>
                </a:lnTo>
                <a:close/>
              </a:path>
            </a:pathLst>
          </a:custGeom>
          <a:blipFill>
            <a:blip r:embed="rId3"/>
            <a:stretch>
              <a:fillRect l="-2364" t="-57029" r="-2364"/>
            </a:stretch>
          </a:blipFill>
        </p:spPr>
      </p:sp>
      <p:grpSp>
        <p:nvGrpSpPr>
          <p:cNvPr id="4" name="Group 4"/>
          <p:cNvGrpSpPr>
            <a:grpSpLocks noChangeAspect="1"/>
          </p:cNvGrpSpPr>
          <p:nvPr/>
        </p:nvGrpSpPr>
        <p:grpSpPr>
          <a:xfrm>
            <a:off x="4102806" y="4260790"/>
            <a:ext cx="4051434" cy="405141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187" r="-25187"/>
              </a:stretch>
            </a:blipFill>
          </p:spPr>
        </p:sp>
      </p:grpSp>
      <p:grpSp>
        <p:nvGrpSpPr>
          <p:cNvPr id="6" name="Group 6"/>
          <p:cNvGrpSpPr>
            <a:grpSpLocks noChangeAspect="1"/>
          </p:cNvGrpSpPr>
          <p:nvPr/>
        </p:nvGrpSpPr>
        <p:grpSpPr>
          <a:xfrm>
            <a:off x="7462483" y="3500113"/>
            <a:ext cx="3582110" cy="358209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6666" r="-16666"/>
              </a:stretch>
            </a:blipFill>
          </p:spPr>
        </p:sp>
      </p:grpSp>
      <p:grpSp>
        <p:nvGrpSpPr>
          <p:cNvPr id="8" name="Group 8"/>
          <p:cNvGrpSpPr>
            <a:grpSpLocks noChangeAspect="1"/>
          </p:cNvGrpSpPr>
          <p:nvPr/>
        </p:nvGrpSpPr>
        <p:grpSpPr>
          <a:xfrm>
            <a:off x="10356193" y="4260790"/>
            <a:ext cx="4051434" cy="405141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6666" r="-16666"/>
              </a:stretch>
            </a:blipFill>
          </p:spPr>
        </p:sp>
      </p:grpSp>
      <p:grpSp>
        <p:nvGrpSpPr>
          <p:cNvPr id="10" name="Group 10"/>
          <p:cNvGrpSpPr>
            <a:grpSpLocks noChangeAspect="1"/>
          </p:cNvGrpSpPr>
          <p:nvPr/>
        </p:nvGrpSpPr>
        <p:grpSpPr>
          <a:xfrm>
            <a:off x="13849115" y="3485623"/>
            <a:ext cx="3921547" cy="392153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45713" r="-45713"/>
              </a:stretch>
            </a:blipFill>
          </p:spPr>
        </p:sp>
      </p:grpSp>
      <p:grpSp>
        <p:nvGrpSpPr>
          <p:cNvPr id="12" name="Group 12"/>
          <p:cNvGrpSpPr/>
          <p:nvPr/>
        </p:nvGrpSpPr>
        <p:grpSpPr>
          <a:xfrm>
            <a:off x="626181" y="0"/>
            <a:ext cx="3257550" cy="8004198"/>
            <a:chOff x="0" y="0"/>
            <a:chExt cx="4343400" cy="10672264"/>
          </a:xfrm>
        </p:grpSpPr>
        <p:grpSp>
          <p:nvGrpSpPr>
            <p:cNvPr id="13" name="Group 13"/>
            <p:cNvGrpSpPr/>
            <p:nvPr/>
          </p:nvGrpSpPr>
          <p:grpSpPr>
            <a:xfrm>
              <a:off x="0" y="0"/>
              <a:ext cx="4343400" cy="8294780"/>
              <a:chOff x="0" y="0"/>
              <a:chExt cx="857956" cy="1638475"/>
            </a:xfrm>
          </p:grpSpPr>
          <p:sp>
            <p:nvSpPr>
              <p:cNvPr id="14" name="Freeform 14"/>
              <p:cNvSpPr/>
              <p:nvPr/>
            </p:nvSpPr>
            <p:spPr>
              <a:xfrm>
                <a:off x="0" y="0"/>
                <a:ext cx="857956" cy="1638475"/>
              </a:xfrm>
              <a:custGeom>
                <a:avLst/>
                <a:gdLst/>
                <a:ahLst/>
                <a:cxnLst/>
                <a:rect l="l" t="t" r="r" b="b"/>
                <a:pathLst>
                  <a:path w="857956" h="1638475">
                    <a:moveTo>
                      <a:pt x="0" y="0"/>
                    </a:moveTo>
                    <a:lnTo>
                      <a:pt x="857956" y="0"/>
                    </a:lnTo>
                    <a:lnTo>
                      <a:pt x="857956" y="1638475"/>
                    </a:lnTo>
                    <a:lnTo>
                      <a:pt x="0" y="1638475"/>
                    </a:lnTo>
                    <a:close/>
                  </a:path>
                </a:pathLst>
              </a:custGeom>
              <a:solidFill>
                <a:srgbClr val="D4AC7C"/>
              </a:solidFill>
            </p:spPr>
          </p:sp>
          <p:sp>
            <p:nvSpPr>
              <p:cNvPr id="15" name="TextBox 15"/>
              <p:cNvSpPr txBox="1"/>
              <p:nvPr/>
            </p:nvSpPr>
            <p:spPr>
              <a:xfrm>
                <a:off x="0" y="-47625"/>
                <a:ext cx="857956" cy="1686100"/>
              </a:xfrm>
              <a:prstGeom prst="rect">
                <a:avLst/>
              </a:prstGeom>
            </p:spPr>
            <p:txBody>
              <a:bodyPr lIns="50800" tIns="50800" rIns="50800" bIns="50800" rtlCol="0" anchor="ctr"/>
              <a:lstStyle/>
              <a:p>
                <a:pPr algn="ctr">
                  <a:lnSpc>
                    <a:spcPts val="3598"/>
                  </a:lnSpc>
                </a:pPr>
                <a:endParaRPr/>
              </a:p>
            </p:txBody>
          </p:sp>
        </p:grpSp>
        <p:grpSp>
          <p:nvGrpSpPr>
            <p:cNvPr id="16" name="Group 16"/>
            <p:cNvGrpSpPr/>
            <p:nvPr/>
          </p:nvGrpSpPr>
          <p:grpSpPr>
            <a:xfrm>
              <a:off x="0" y="5553257"/>
              <a:ext cx="4343400" cy="5119007"/>
              <a:chOff x="0" y="0"/>
              <a:chExt cx="689648" cy="812800"/>
            </a:xfrm>
          </p:grpSpPr>
          <p:sp>
            <p:nvSpPr>
              <p:cNvPr id="17" name="Freeform 17"/>
              <p:cNvSpPr/>
              <p:nvPr/>
            </p:nvSpPr>
            <p:spPr>
              <a:xfrm>
                <a:off x="0" y="0"/>
                <a:ext cx="689649" cy="812800"/>
              </a:xfrm>
              <a:custGeom>
                <a:avLst/>
                <a:gdLst/>
                <a:ahLst/>
                <a:cxnLst/>
                <a:rect l="l" t="t" r="r" b="b"/>
                <a:pathLst>
                  <a:path w="689649" h="812800">
                    <a:moveTo>
                      <a:pt x="344824" y="0"/>
                    </a:moveTo>
                    <a:cubicBezTo>
                      <a:pt x="154383" y="0"/>
                      <a:pt x="0" y="181951"/>
                      <a:pt x="0" y="406400"/>
                    </a:cubicBezTo>
                    <a:cubicBezTo>
                      <a:pt x="0" y="630849"/>
                      <a:pt x="154383" y="812800"/>
                      <a:pt x="344824" y="812800"/>
                    </a:cubicBezTo>
                    <a:cubicBezTo>
                      <a:pt x="535265" y="812800"/>
                      <a:pt x="689649" y="630849"/>
                      <a:pt x="689649" y="406400"/>
                    </a:cubicBezTo>
                    <a:cubicBezTo>
                      <a:pt x="689649" y="181951"/>
                      <a:pt x="535265" y="0"/>
                      <a:pt x="344824" y="0"/>
                    </a:cubicBezTo>
                    <a:close/>
                  </a:path>
                </a:pathLst>
              </a:custGeom>
              <a:solidFill>
                <a:srgbClr val="D4AC7C"/>
              </a:solidFill>
            </p:spPr>
          </p:sp>
          <p:sp>
            <p:nvSpPr>
              <p:cNvPr id="18" name="TextBox 18"/>
              <p:cNvSpPr txBox="1"/>
              <p:nvPr/>
            </p:nvSpPr>
            <p:spPr>
              <a:xfrm>
                <a:off x="64655" y="28575"/>
                <a:ext cx="560339" cy="708025"/>
              </a:xfrm>
              <a:prstGeom prst="rect">
                <a:avLst/>
              </a:prstGeom>
            </p:spPr>
            <p:txBody>
              <a:bodyPr lIns="50800" tIns="50800" rIns="50800" bIns="50800" rtlCol="0" anchor="ctr"/>
              <a:lstStyle/>
              <a:p>
                <a:pPr algn="ctr">
                  <a:lnSpc>
                    <a:spcPts val="3598"/>
                  </a:lnSpc>
                </a:pPr>
                <a:endParaRPr/>
              </a:p>
            </p:txBody>
          </p:sp>
        </p:grpSp>
      </p:grpSp>
      <p:sp>
        <p:nvSpPr>
          <p:cNvPr id="19" name="Freeform 19"/>
          <p:cNvSpPr/>
          <p:nvPr/>
        </p:nvSpPr>
        <p:spPr>
          <a:xfrm>
            <a:off x="772010" y="0"/>
            <a:ext cx="2854892" cy="1903262"/>
          </a:xfrm>
          <a:custGeom>
            <a:avLst/>
            <a:gdLst/>
            <a:ahLst/>
            <a:cxnLst/>
            <a:rect l="l" t="t" r="r" b="b"/>
            <a:pathLst>
              <a:path w="2854892" h="1903262">
                <a:moveTo>
                  <a:pt x="0" y="0"/>
                </a:moveTo>
                <a:lnTo>
                  <a:pt x="2854892" y="0"/>
                </a:lnTo>
                <a:lnTo>
                  <a:pt x="2854892" y="1903262"/>
                </a:lnTo>
                <a:lnTo>
                  <a:pt x="0" y="1903262"/>
                </a:lnTo>
                <a:lnTo>
                  <a:pt x="0" y="0"/>
                </a:lnTo>
                <a:close/>
              </a:path>
            </a:pathLst>
          </a:custGeom>
          <a:blipFill>
            <a:blip r:embed="rId8"/>
            <a:stretch>
              <a:fillRect/>
            </a:stretch>
          </a:blipFill>
        </p:spPr>
      </p:sp>
      <p:sp>
        <p:nvSpPr>
          <p:cNvPr id="20" name="TextBox 20"/>
          <p:cNvSpPr txBox="1"/>
          <p:nvPr/>
        </p:nvSpPr>
        <p:spPr>
          <a:xfrm>
            <a:off x="1389784" y="8761013"/>
            <a:ext cx="16079932" cy="755015"/>
          </a:xfrm>
          <a:prstGeom prst="rect">
            <a:avLst/>
          </a:prstGeom>
        </p:spPr>
        <p:txBody>
          <a:bodyPr lIns="0" tIns="0" rIns="0" bIns="0" rtlCol="0" anchor="t">
            <a:spAutoFit/>
          </a:bodyPr>
          <a:lstStyle/>
          <a:p>
            <a:pPr algn="ctr">
              <a:lnSpc>
                <a:spcPts val="6159"/>
              </a:lnSpc>
              <a:spcBef>
                <a:spcPct val="0"/>
              </a:spcBef>
            </a:pPr>
            <a:r>
              <a:rPr lang="en-US" sz="4399">
                <a:solidFill>
                  <a:srgbClr val="FFFFFF"/>
                </a:solidFill>
                <a:latin typeface="Asap Bold"/>
              </a:rPr>
              <a:t>CÁC NHÂN TỐ ẢNH HƯỞNG ĐẾN QUAN HỆ LỢI ÍCH KINH TẾ</a:t>
            </a:r>
          </a:p>
        </p:txBody>
      </p:sp>
      <p:sp>
        <p:nvSpPr>
          <p:cNvPr id="21" name="TextBox 21"/>
          <p:cNvSpPr txBox="1"/>
          <p:nvPr/>
        </p:nvSpPr>
        <p:spPr>
          <a:xfrm>
            <a:off x="4430091" y="294607"/>
            <a:ext cx="13064637" cy="2859265"/>
          </a:xfrm>
          <a:prstGeom prst="rect">
            <a:avLst/>
          </a:prstGeom>
        </p:spPr>
        <p:txBody>
          <a:bodyPr lIns="0" tIns="0" rIns="0" bIns="0" rtlCol="0" anchor="t">
            <a:spAutoFit/>
          </a:bodyPr>
          <a:lstStyle/>
          <a:p>
            <a:pPr algn="ctr">
              <a:lnSpc>
                <a:spcPts val="5727"/>
              </a:lnSpc>
            </a:pPr>
            <a:r>
              <a:rPr lang="en-US" sz="4090">
                <a:solidFill>
                  <a:srgbClr val="000000"/>
                </a:solidFill>
                <a:latin typeface="Asap Bold"/>
              </a:rPr>
              <a:t>Quan hệ sản xuất, mà trước hết là quan hệ sỡ hữu về tư liệu sản xuất, quyết định vị trí, vai trò của mỗi con người, mỗi chủ thể trong quá trình tham gia các hoạt động </a:t>
            </a:r>
          </a:p>
          <a:p>
            <a:pPr algn="ctr">
              <a:lnSpc>
                <a:spcPts val="5727"/>
              </a:lnSpc>
              <a:spcBef>
                <a:spcPct val="0"/>
              </a:spcBef>
            </a:pPr>
            <a:r>
              <a:rPr lang="en-US" sz="4090">
                <a:solidFill>
                  <a:srgbClr val="000000"/>
                </a:solidFill>
                <a:latin typeface="Asap Bold"/>
              </a:rPr>
              <a:t>kinh tế - xã hội. </a:t>
            </a:r>
          </a:p>
        </p:txBody>
      </p:sp>
      <p:sp>
        <p:nvSpPr>
          <p:cNvPr id="22" name="TextBox 22"/>
          <p:cNvSpPr txBox="1"/>
          <p:nvPr/>
        </p:nvSpPr>
        <p:spPr>
          <a:xfrm>
            <a:off x="1061295" y="3035925"/>
            <a:ext cx="2387322" cy="3823335"/>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sap Bold"/>
              </a:rPr>
              <a:t>Địa vị của các chủ thể trong hệ thống quan hệ sản xuất xã hội.</a:t>
            </a:r>
          </a:p>
        </p:txBody>
      </p:sp>
      <p:sp>
        <p:nvSpPr>
          <p:cNvPr id="23" name="TextBox 23"/>
          <p:cNvSpPr txBox="1"/>
          <p:nvPr/>
        </p:nvSpPr>
        <p:spPr>
          <a:xfrm>
            <a:off x="2022767" y="1662327"/>
            <a:ext cx="353378" cy="896620"/>
          </a:xfrm>
          <a:prstGeom prst="rect">
            <a:avLst/>
          </a:prstGeom>
        </p:spPr>
        <p:txBody>
          <a:bodyPr lIns="0" tIns="0" rIns="0" bIns="0" rtlCol="0" anchor="t">
            <a:spAutoFit/>
          </a:bodyPr>
          <a:lstStyle/>
          <a:p>
            <a:pPr algn="ctr">
              <a:lnSpc>
                <a:spcPts val="7279"/>
              </a:lnSpc>
            </a:pPr>
            <a:r>
              <a:rPr lang="en-US" sz="5199">
                <a:solidFill>
                  <a:srgbClr val="000000"/>
                </a:solidFill>
                <a:latin typeface="Asap Bold"/>
              </a:rPr>
              <a:t>2</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246784" y="8547123"/>
            <a:ext cx="17794432" cy="1177773"/>
          </a:xfrm>
          <a:custGeom>
            <a:avLst/>
            <a:gdLst/>
            <a:ahLst/>
            <a:cxnLst/>
            <a:rect l="l" t="t" r="r" b="b"/>
            <a:pathLst>
              <a:path w="17794432" h="1177773">
                <a:moveTo>
                  <a:pt x="0" y="0"/>
                </a:moveTo>
                <a:lnTo>
                  <a:pt x="17794432" y="0"/>
                </a:lnTo>
                <a:lnTo>
                  <a:pt x="17794432" y="1177773"/>
                </a:lnTo>
                <a:lnTo>
                  <a:pt x="0" y="1177773"/>
                </a:lnTo>
                <a:lnTo>
                  <a:pt x="0" y="0"/>
                </a:lnTo>
                <a:close/>
              </a:path>
            </a:pathLst>
          </a:custGeom>
          <a:blipFill>
            <a:blip r:embed="rId2"/>
            <a:stretch>
              <a:fillRect t="-63314" b="-63314"/>
            </a:stretch>
          </a:blipFill>
        </p:spPr>
      </p:sp>
      <p:sp>
        <p:nvSpPr>
          <p:cNvPr id="3" name="Freeform 3"/>
          <p:cNvSpPr/>
          <p:nvPr/>
        </p:nvSpPr>
        <p:spPr>
          <a:xfrm>
            <a:off x="4299239" y="-575115"/>
            <a:ext cx="13326341" cy="4577214"/>
          </a:xfrm>
          <a:custGeom>
            <a:avLst/>
            <a:gdLst/>
            <a:ahLst/>
            <a:cxnLst/>
            <a:rect l="l" t="t" r="r" b="b"/>
            <a:pathLst>
              <a:path w="13326341" h="4577214">
                <a:moveTo>
                  <a:pt x="0" y="0"/>
                </a:moveTo>
                <a:lnTo>
                  <a:pt x="13326341" y="0"/>
                </a:lnTo>
                <a:lnTo>
                  <a:pt x="13326341" y="4577214"/>
                </a:lnTo>
                <a:lnTo>
                  <a:pt x="0" y="4577214"/>
                </a:lnTo>
                <a:lnTo>
                  <a:pt x="0" y="0"/>
                </a:lnTo>
                <a:close/>
              </a:path>
            </a:pathLst>
          </a:custGeom>
          <a:blipFill>
            <a:blip r:embed="rId3"/>
            <a:stretch>
              <a:fillRect l="-2364" t="-57029" r="-2364"/>
            </a:stretch>
          </a:blipFill>
        </p:spPr>
      </p:sp>
      <p:grpSp>
        <p:nvGrpSpPr>
          <p:cNvPr id="4" name="Group 4"/>
          <p:cNvGrpSpPr>
            <a:grpSpLocks noChangeAspect="1"/>
          </p:cNvGrpSpPr>
          <p:nvPr/>
        </p:nvGrpSpPr>
        <p:grpSpPr>
          <a:xfrm>
            <a:off x="4299239" y="3172025"/>
            <a:ext cx="3596601" cy="3596586"/>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4906" r="-24906"/>
              </a:stretch>
            </a:blipFill>
          </p:spPr>
        </p:sp>
      </p:grpSp>
      <p:grpSp>
        <p:nvGrpSpPr>
          <p:cNvPr id="6" name="Group 6"/>
          <p:cNvGrpSpPr>
            <a:grpSpLocks noChangeAspect="1"/>
          </p:cNvGrpSpPr>
          <p:nvPr/>
        </p:nvGrpSpPr>
        <p:grpSpPr>
          <a:xfrm>
            <a:off x="7042594" y="4145859"/>
            <a:ext cx="3919815" cy="3919800"/>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40799" r="-22243"/>
              </a:stretch>
            </a:blipFill>
          </p:spPr>
        </p:sp>
      </p:grpSp>
      <p:grpSp>
        <p:nvGrpSpPr>
          <p:cNvPr id="8" name="Group 8"/>
          <p:cNvGrpSpPr>
            <a:grpSpLocks noChangeAspect="1"/>
          </p:cNvGrpSpPr>
          <p:nvPr/>
        </p:nvGrpSpPr>
        <p:grpSpPr>
          <a:xfrm>
            <a:off x="10564012" y="3351586"/>
            <a:ext cx="3583842" cy="358382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53411" r="-14270"/>
              </a:stretch>
            </a:blipFill>
          </p:spPr>
        </p:sp>
      </p:grpSp>
      <p:grpSp>
        <p:nvGrpSpPr>
          <p:cNvPr id="10" name="Group 10"/>
          <p:cNvGrpSpPr>
            <a:grpSpLocks noChangeAspect="1"/>
          </p:cNvGrpSpPr>
          <p:nvPr/>
        </p:nvGrpSpPr>
        <p:grpSpPr>
          <a:xfrm>
            <a:off x="13704032" y="4145859"/>
            <a:ext cx="3921547" cy="392153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3841" r="-33841"/>
              </a:stretch>
            </a:blipFill>
          </p:spPr>
        </p:sp>
      </p:grpSp>
      <p:grpSp>
        <p:nvGrpSpPr>
          <p:cNvPr id="12" name="Group 12"/>
          <p:cNvGrpSpPr/>
          <p:nvPr/>
        </p:nvGrpSpPr>
        <p:grpSpPr>
          <a:xfrm>
            <a:off x="542070" y="-814778"/>
            <a:ext cx="3257550" cy="7346973"/>
            <a:chOff x="0" y="0"/>
            <a:chExt cx="4343400" cy="9795964"/>
          </a:xfrm>
        </p:grpSpPr>
        <p:grpSp>
          <p:nvGrpSpPr>
            <p:cNvPr id="13" name="Group 13"/>
            <p:cNvGrpSpPr/>
            <p:nvPr/>
          </p:nvGrpSpPr>
          <p:grpSpPr>
            <a:xfrm>
              <a:off x="0" y="0"/>
              <a:ext cx="4343400" cy="7418480"/>
              <a:chOff x="0" y="0"/>
              <a:chExt cx="857956" cy="1465379"/>
            </a:xfrm>
          </p:grpSpPr>
          <p:sp>
            <p:nvSpPr>
              <p:cNvPr id="14" name="Freeform 14"/>
              <p:cNvSpPr/>
              <p:nvPr/>
            </p:nvSpPr>
            <p:spPr>
              <a:xfrm>
                <a:off x="0" y="0"/>
                <a:ext cx="857956" cy="1465379"/>
              </a:xfrm>
              <a:custGeom>
                <a:avLst/>
                <a:gdLst/>
                <a:ahLst/>
                <a:cxnLst/>
                <a:rect l="l" t="t" r="r" b="b"/>
                <a:pathLst>
                  <a:path w="857956" h="1465379">
                    <a:moveTo>
                      <a:pt x="0" y="0"/>
                    </a:moveTo>
                    <a:lnTo>
                      <a:pt x="857956" y="0"/>
                    </a:lnTo>
                    <a:lnTo>
                      <a:pt x="857956" y="1465379"/>
                    </a:lnTo>
                    <a:lnTo>
                      <a:pt x="0" y="1465379"/>
                    </a:lnTo>
                    <a:close/>
                  </a:path>
                </a:pathLst>
              </a:custGeom>
              <a:solidFill>
                <a:srgbClr val="FFBA66"/>
              </a:solidFill>
            </p:spPr>
          </p:sp>
          <p:sp>
            <p:nvSpPr>
              <p:cNvPr id="15" name="TextBox 15"/>
              <p:cNvSpPr txBox="1"/>
              <p:nvPr/>
            </p:nvSpPr>
            <p:spPr>
              <a:xfrm>
                <a:off x="0" y="-47625"/>
                <a:ext cx="857956" cy="1513004"/>
              </a:xfrm>
              <a:prstGeom prst="rect">
                <a:avLst/>
              </a:prstGeom>
            </p:spPr>
            <p:txBody>
              <a:bodyPr lIns="50800" tIns="50800" rIns="50800" bIns="50800" rtlCol="0" anchor="ctr"/>
              <a:lstStyle/>
              <a:p>
                <a:pPr algn="ctr">
                  <a:lnSpc>
                    <a:spcPts val="3598"/>
                  </a:lnSpc>
                </a:pPr>
                <a:endParaRPr/>
              </a:p>
            </p:txBody>
          </p:sp>
        </p:grpSp>
        <p:grpSp>
          <p:nvGrpSpPr>
            <p:cNvPr id="16" name="Group 16"/>
            <p:cNvGrpSpPr/>
            <p:nvPr/>
          </p:nvGrpSpPr>
          <p:grpSpPr>
            <a:xfrm>
              <a:off x="0" y="4676957"/>
              <a:ext cx="4343400" cy="5119007"/>
              <a:chOff x="0" y="0"/>
              <a:chExt cx="689648" cy="812800"/>
            </a:xfrm>
          </p:grpSpPr>
          <p:sp>
            <p:nvSpPr>
              <p:cNvPr id="17" name="Freeform 17"/>
              <p:cNvSpPr/>
              <p:nvPr/>
            </p:nvSpPr>
            <p:spPr>
              <a:xfrm>
                <a:off x="0" y="0"/>
                <a:ext cx="689649" cy="812800"/>
              </a:xfrm>
              <a:custGeom>
                <a:avLst/>
                <a:gdLst/>
                <a:ahLst/>
                <a:cxnLst/>
                <a:rect l="l" t="t" r="r" b="b"/>
                <a:pathLst>
                  <a:path w="689649" h="812800">
                    <a:moveTo>
                      <a:pt x="344824" y="0"/>
                    </a:moveTo>
                    <a:cubicBezTo>
                      <a:pt x="154383" y="0"/>
                      <a:pt x="0" y="181951"/>
                      <a:pt x="0" y="406400"/>
                    </a:cubicBezTo>
                    <a:cubicBezTo>
                      <a:pt x="0" y="630849"/>
                      <a:pt x="154383" y="812800"/>
                      <a:pt x="344824" y="812800"/>
                    </a:cubicBezTo>
                    <a:cubicBezTo>
                      <a:pt x="535265" y="812800"/>
                      <a:pt x="689649" y="630849"/>
                      <a:pt x="689649" y="406400"/>
                    </a:cubicBezTo>
                    <a:cubicBezTo>
                      <a:pt x="689649" y="181951"/>
                      <a:pt x="535265" y="0"/>
                      <a:pt x="344824" y="0"/>
                    </a:cubicBezTo>
                    <a:close/>
                  </a:path>
                </a:pathLst>
              </a:custGeom>
              <a:solidFill>
                <a:srgbClr val="FFBA66"/>
              </a:solidFill>
            </p:spPr>
          </p:sp>
          <p:sp>
            <p:nvSpPr>
              <p:cNvPr id="18" name="TextBox 18"/>
              <p:cNvSpPr txBox="1"/>
              <p:nvPr/>
            </p:nvSpPr>
            <p:spPr>
              <a:xfrm>
                <a:off x="64655" y="28575"/>
                <a:ext cx="560339" cy="708025"/>
              </a:xfrm>
              <a:prstGeom prst="rect">
                <a:avLst/>
              </a:prstGeom>
            </p:spPr>
            <p:txBody>
              <a:bodyPr lIns="50800" tIns="50800" rIns="50800" bIns="50800" rtlCol="0" anchor="ctr"/>
              <a:lstStyle/>
              <a:p>
                <a:pPr algn="ctr">
                  <a:lnSpc>
                    <a:spcPts val="3598"/>
                  </a:lnSpc>
                </a:pPr>
                <a:endParaRPr/>
              </a:p>
            </p:txBody>
          </p:sp>
        </p:grpSp>
        <p:sp>
          <p:nvSpPr>
            <p:cNvPr id="19" name="Freeform 19"/>
            <p:cNvSpPr/>
            <p:nvPr/>
          </p:nvSpPr>
          <p:spPr>
            <a:xfrm>
              <a:off x="584200" y="1128641"/>
              <a:ext cx="3364375" cy="1897204"/>
            </a:xfrm>
            <a:custGeom>
              <a:avLst/>
              <a:gdLst/>
              <a:ahLst/>
              <a:cxnLst/>
              <a:rect l="l" t="t" r="r" b="b"/>
              <a:pathLst>
                <a:path w="3364375" h="1897204">
                  <a:moveTo>
                    <a:pt x="0" y="0"/>
                  </a:moveTo>
                  <a:lnTo>
                    <a:pt x="3364375" y="0"/>
                  </a:lnTo>
                  <a:lnTo>
                    <a:pt x="3364375" y="1897203"/>
                  </a:lnTo>
                  <a:lnTo>
                    <a:pt x="0" y="1897203"/>
                  </a:lnTo>
                  <a:lnTo>
                    <a:pt x="0" y="0"/>
                  </a:lnTo>
                  <a:close/>
                </a:path>
              </a:pathLst>
            </a:custGeom>
            <a:blipFill>
              <a:blip r:embed="rId8"/>
              <a:stretch>
                <a:fillRect/>
              </a:stretch>
            </a:blipFill>
          </p:spPr>
        </p:sp>
        <p:sp>
          <p:nvSpPr>
            <p:cNvPr id="20" name="TextBox 20"/>
            <p:cNvSpPr txBox="1"/>
            <p:nvPr/>
          </p:nvSpPr>
          <p:spPr>
            <a:xfrm>
              <a:off x="584200" y="4851119"/>
              <a:ext cx="3364375" cy="4218305"/>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sap Bold"/>
                </a:rPr>
                <a:t> Chính sách phân phối thu nhập của nhà nước</a:t>
              </a:r>
            </a:p>
          </p:txBody>
        </p:sp>
        <p:sp>
          <p:nvSpPr>
            <p:cNvPr id="21" name="TextBox 21"/>
            <p:cNvSpPr txBox="1"/>
            <p:nvPr/>
          </p:nvSpPr>
          <p:spPr>
            <a:xfrm>
              <a:off x="1956802" y="3026005"/>
              <a:ext cx="471170" cy="1160568"/>
            </a:xfrm>
            <a:prstGeom prst="rect">
              <a:avLst/>
            </a:prstGeom>
          </p:spPr>
          <p:txBody>
            <a:bodyPr lIns="0" tIns="0" rIns="0" bIns="0" rtlCol="0" anchor="t">
              <a:spAutoFit/>
            </a:bodyPr>
            <a:lstStyle/>
            <a:p>
              <a:pPr algn="ctr">
                <a:lnSpc>
                  <a:spcPts val="7279"/>
                </a:lnSpc>
              </a:pPr>
              <a:r>
                <a:rPr lang="en-US" sz="5199">
                  <a:solidFill>
                    <a:srgbClr val="000000"/>
                  </a:solidFill>
                  <a:latin typeface="Asap Bold"/>
                </a:rPr>
                <a:t>3</a:t>
              </a:r>
            </a:p>
          </p:txBody>
        </p:sp>
      </p:grpSp>
      <p:sp>
        <p:nvSpPr>
          <p:cNvPr id="22" name="TextBox 22"/>
          <p:cNvSpPr txBox="1"/>
          <p:nvPr/>
        </p:nvSpPr>
        <p:spPr>
          <a:xfrm>
            <a:off x="1389784" y="8761013"/>
            <a:ext cx="16079932" cy="755015"/>
          </a:xfrm>
          <a:prstGeom prst="rect">
            <a:avLst/>
          </a:prstGeom>
        </p:spPr>
        <p:txBody>
          <a:bodyPr lIns="0" tIns="0" rIns="0" bIns="0" rtlCol="0" anchor="t">
            <a:spAutoFit/>
          </a:bodyPr>
          <a:lstStyle/>
          <a:p>
            <a:pPr algn="ctr">
              <a:lnSpc>
                <a:spcPts val="6159"/>
              </a:lnSpc>
              <a:spcBef>
                <a:spcPct val="0"/>
              </a:spcBef>
            </a:pPr>
            <a:r>
              <a:rPr lang="en-US" sz="4399">
                <a:solidFill>
                  <a:srgbClr val="FFFFFF"/>
                </a:solidFill>
                <a:latin typeface="Asap Bold"/>
              </a:rPr>
              <a:t>CÁC NHÂN TỐ ẢNH HƯỞNG ĐẾN QUAN HỆ LỢI ÍCH KINH TẾ</a:t>
            </a:r>
          </a:p>
        </p:txBody>
      </p:sp>
      <p:sp>
        <p:nvSpPr>
          <p:cNvPr id="23" name="TextBox 23"/>
          <p:cNvSpPr txBox="1"/>
          <p:nvPr/>
        </p:nvSpPr>
        <p:spPr>
          <a:xfrm>
            <a:off x="4430091" y="294607"/>
            <a:ext cx="13064637" cy="2877418"/>
          </a:xfrm>
          <a:prstGeom prst="rect">
            <a:avLst/>
          </a:prstGeom>
        </p:spPr>
        <p:txBody>
          <a:bodyPr lIns="0" tIns="0" rIns="0" bIns="0" rtlCol="0" anchor="t">
            <a:spAutoFit/>
          </a:bodyPr>
          <a:lstStyle/>
          <a:p>
            <a:pPr algn="ctr">
              <a:lnSpc>
                <a:spcPts val="5727"/>
              </a:lnSpc>
              <a:spcBef>
                <a:spcPct val="0"/>
              </a:spcBef>
            </a:pPr>
            <a:r>
              <a:rPr lang="en-US" sz="4090">
                <a:solidFill>
                  <a:srgbClr val="000000"/>
                </a:solidFill>
                <a:latin typeface="Asap Bold"/>
              </a:rPr>
              <a:t>Khi mức thu nhập và tương quan thu nhập thay đổi, phương thức và mức độ thỏa mãn các nhu cầu vật chất cũng thay đổi, tức là lợi ích kinh tế giữa các chủ thể cũng thay đổi.</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6" name="Group 6"/>
          <p:cNvGrpSpPr>
            <a:grpSpLocks noChangeAspect="1"/>
          </p:cNvGrpSpPr>
          <p:nvPr/>
        </p:nvGrpSpPr>
        <p:grpSpPr>
          <a:xfrm rot="1369857">
            <a:off x="-9309763" y="3533049"/>
            <a:ext cx="10934794" cy="7573357"/>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9" name="TextBox 9"/>
          <p:cNvSpPr txBox="1"/>
          <p:nvPr/>
        </p:nvSpPr>
        <p:spPr>
          <a:xfrm>
            <a:off x="1965224" y="684419"/>
            <a:ext cx="13913373" cy="990720"/>
          </a:xfrm>
          <a:prstGeom prst="rect">
            <a:avLst/>
          </a:prstGeom>
        </p:spPr>
        <p:txBody>
          <a:bodyPr wrap="square" lIns="0" tIns="0" rIns="0" bIns="0" rtlCol="0" anchor="t">
            <a:spAutoFit/>
          </a:bodyPr>
          <a:lstStyle/>
          <a:p>
            <a:pPr algn="ctr">
              <a:lnSpc>
                <a:spcPts val="7447"/>
              </a:lnSpc>
            </a:pPr>
            <a:r>
              <a:rPr lang="en-US" sz="9799" spc="264" dirty="0" smtClean="0">
                <a:solidFill>
                  <a:srgbClr val="605048"/>
                </a:solidFill>
                <a:latin typeface="Asap Bold"/>
              </a:rPr>
              <a:t>NỘI DUNG</a:t>
            </a:r>
            <a:endParaRPr lang="en-US" sz="9799" spc="264" dirty="0">
              <a:solidFill>
                <a:srgbClr val="605048"/>
              </a:solidFill>
              <a:latin typeface="Asap Bold"/>
            </a:endParaRPr>
          </a:p>
        </p:txBody>
      </p:sp>
      <p:sp>
        <p:nvSpPr>
          <p:cNvPr id="10" name="TextBox 10"/>
          <p:cNvSpPr txBox="1"/>
          <p:nvPr/>
        </p:nvSpPr>
        <p:spPr>
          <a:xfrm>
            <a:off x="4025532" y="2577968"/>
            <a:ext cx="12082265" cy="721544"/>
          </a:xfrm>
          <a:prstGeom prst="rect">
            <a:avLst/>
          </a:prstGeom>
        </p:spPr>
        <p:txBody>
          <a:bodyPr lIns="0" tIns="0" rIns="0" bIns="0" rtlCol="0" anchor="t">
            <a:spAutoFit/>
          </a:bodyPr>
          <a:lstStyle/>
          <a:p>
            <a:pPr>
              <a:lnSpc>
                <a:spcPts val="6159"/>
              </a:lnSpc>
            </a:pPr>
            <a:r>
              <a:rPr lang="en-US" sz="4399" dirty="0" smtClean="0">
                <a:solidFill>
                  <a:srgbClr val="605048"/>
                </a:solidFill>
                <a:latin typeface="Asap Bold"/>
              </a:rPr>
              <a:t>KHÁI NIỆM LUẬT HÔN NHÂN VÀ GIA ĐÌNH</a:t>
            </a:r>
            <a:endParaRPr lang="en-US" sz="4399" dirty="0">
              <a:solidFill>
                <a:srgbClr val="605048"/>
              </a:solidFill>
              <a:latin typeface="Asap Bold"/>
            </a:endParaRPr>
          </a:p>
        </p:txBody>
      </p:sp>
      <p:sp>
        <p:nvSpPr>
          <p:cNvPr id="11" name="TextBox 11"/>
          <p:cNvSpPr txBox="1"/>
          <p:nvPr/>
        </p:nvSpPr>
        <p:spPr>
          <a:xfrm>
            <a:off x="4025532" y="3662793"/>
            <a:ext cx="12928936" cy="1590179"/>
          </a:xfrm>
          <a:prstGeom prst="rect">
            <a:avLst/>
          </a:prstGeom>
        </p:spPr>
        <p:txBody>
          <a:bodyPr lIns="0" tIns="0" rIns="0" bIns="0" rtlCol="0" anchor="t">
            <a:spAutoFit/>
          </a:bodyPr>
          <a:lstStyle/>
          <a:p>
            <a:pPr>
              <a:lnSpc>
                <a:spcPts val="6159"/>
              </a:lnSpc>
            </a:pPr>
            <a:r>
              <a:rPr lang="en-US" sz="4399" dirty="0" smtClean="0">
                <a:solidFill>
                  <a:srgbClr val="605048"/>
                </a:solidFill>
                <a:latin typeface="Asap Bold"/>
              </a:rPr>
              <a:t>ĐỐI TƯỢNG VÀ PHƯƠNG PHÁP ĐIỀU CHỈNH CỦA LUẬT HÔN NHÂN VÀ GIA ĐÌNH</a:t>
            </a:r>
            <a:endParaRPr lang="en-US" sz="4399" dirty="0">
              <a:solidFill>
                <a:srgbClr val="605048"/>
              </a:solidFill>
              <a:latin typeface="Asap Bold"/>
            </a:endParaRPr>
          </a:p>
        </p:txBody>
      </p:sp>
      <p:sp>
        <p:nvSpPr>
          <p:cNvPr id="13" name="Freeform 13"/>
          <p:cNvSpPr/>
          <p:nvPr/>
        </p:nvSpPr>
        <p:spPr>
          <a:xfrm rot="1921304">
            <a:off x="10581124" y="-4734896"/>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5"/>
            <a:stretch>
              <a:fillRect/>
            </a:stretch>
          </a:blipFill>
        </p:spPr>
      </p:sp>
      <p:sp>
        <p:nvSpPr>
          <p:cNvPr id="14" name="Freeform 14"/>
          <p:cNvSpPr/>
          <p:nvPr/>
        </p:nvSpPr>
        <p:spPr>
          <a:xfrm rot="-8793056">
            <a:off x="-6270497" y="7248360"/>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5"/>
            <a:stretch>
              <a:fillRect/>
            </a:stretch>
          </a:blipFill>
        </p:spPr>
      </p:sp>
      <p:sp>
        <p:nvSpPr>
          <p:cNvPr id="15" name="Freeform 15"/>
          <p:cNvSpPr/>
          <p:nvPr/>
        </p:nvSpPr>
        <p:spPr>
          <a:xfrm rot="8175697">
            <a:off x="15933786" y="8168974"/>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6"/>
            <a:stretch>
              <a:fillRect/>
            </a:stretch>
          </a:blipFill>
        </p:spPr>
      </p:sp>
      <p:sp>
        <p:nvSpPr>
          <p:cNvPr id="16" name="Freeform 16"/>
          <p:cNvSpPr/>
          <p:nvPr/>
        </p:nvSpPr>
        <p:spPr>
          <a:xfrm rot="7306022">
            <a:off x="15507546" y="8590549"/>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7"/>
            <a:stretch>
              <a:fillRect/>
            </a:stretch>
          </a:blipFill>
        </p:spPr>
      </p:sp>
      <p:sp>
        <p:nvSpPr>
          <p:cNvPr id="17" name="AutoShape 17"/>
          <p:cNvSpPr/>
          <p:nvPr/>
        </p:nvSpPr>
        <p:spPr>
          <a:xfrm>
            <a:off x="5675790" y="1995112"/>
            <a:ext cx="6492240" cy="0"/>
          </a:xfrm>
          <a:prstGeom prst="line">
            <a:avLst/>
          </a:prstGeom>
          <a:ln w="57150" cap="flat">
            <a:solidFill>
              <a:srgbClr val="000000"/>
            </a:solidFill>
            <a:prstDash val="solid"/>
            <a:headEnd type="diamond" w="lg" len="lg"/>
            <a:tailEnd type="diamond" w="lg" len="lg"/>
          </a:ln>
        </p:spPr>
      </p:sp>
      <p:grpSp>
        <p:nvGrpSpPr>
          <p:cNvPr id="18" name="Group 18"/>
          <p:cNvGrpSpPr/>
          <p:nvPr/>
        </p:nvGrpSpPr>
        <p:grpSpPr>
          <a:xfrm>
            <a:off x="2038864" y="2484668"/>
            <a:ext cx="1158976" cy="112213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21" name="TextBox 21"/>
          <p:cNvSpPr txBox="1"/>
          <p:nvPr/>
        </p:nvSpPr>
        <p:spPr>
          <a:xfrm>
            <a:off x="1788225" y="2343770"/>
            <a:ext cx="1113783" cy="1223412"/>
          </a:xfrm>
          <a:prstGeom prst="rect">
            <a:avLst/>
          </a:prstGeom>
        </p:spPr>
        <p:txBody>
          <a:bodyPr wrap="square" lIns="0" tIns="0" rIns="0" bIns="0" rtlCol="0" anchor="t">
            <a:spAutoFit/>
          </a:bodyPr>
          <a:lstStyle/>
          <a:p>
            <a:pPr algn="r">
              <a:lnSpc>
                <a:spcPts val="10790"/>
              </a:lnSpc>
            </a:pPr>
            <a:r>
              <a:rPr lang="en-US" sz="4800" dirty="0" smtClean="0">
                <a:solidFill>
                  <a:srgbClr val="605048"/>
                </a:solidFill>
                <a:latin typeface="Carelia"/>
              </a:rPr>
              <a:t>I. </a:t>
            </a:r>
            <a:endParaRPr lang="en-US" sz="4800" dirty="0">
              <a:solidFill>
                <a:srgbClr val="605048"/>
              </a:solidFill>
              <a:latin typeface="Carelia"/>
            </a:endParaRPr>
          </a:p>
        </p:txBody>
      </p:sp>
      <p:grpSp>
        <p:nvGrpSpPr>
          <p:cNvPr id="22" name="Group 18"/>
          <p:cNvGrpSpPr/>
          <p:nvPr/>
        </p:nvGrpSpPr>
        <p:grpSpPr>
          <a:xfrm>
            <a:off x="2038864" y="3929693"/>
            <a:ext cx="1158976" cy="1122131"/>
            <a:chOff x="0" y="0"/>
            <a:chExt cx="812800" cy="812800"/>
          </a:xfrm>
        </p:grpSpPr>
        <p:sp>
          <p:nvSpPr>
            <p:cNvPr id="23"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24" name="TextBox 20"/>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25" name="TextBox 21"/>
          <p:cNvSpPr txBox="1"/>
          <p:nvPr/>
        </p:nvSpPr>
        <p:spPr>
          <a:xfrm>
            <a:off x="1957134" y="3788414"/>
            <a:ext cx="1113783" cy="1223412"/>
          </a:xfrm>
          <a:prstGeom prst="rect">
            <a:avLst/>
          </a:prstGeom>
        </p:spPr>
        <p:txBody>
          <a:bodyPr wrap="square" lIns="0" tIns="0" rIns="0" bIns="0" rtlCol="0" anchor="t">
            <a:spAutoFit/>
          </a:bodyPr>
          <a:lstStyle/>
          <a:p>
            <a:pPr algn="r">
              <a:lnSpc>
                <a:spcPts val="10790"/>
              </a:lnSpc>
            </a:pPr>
            <a:r>
              <a:rPr lang="en-US" sz="4800" dirty="0" smtClean="0">
                <a:solidFill>
                  <a:srgbClr val="605048"/>
                </a:solidFill>
                <a:latin typeface="Carelia"/>
              </a:rPr>
              <a:t>II.</a:t>
            </a:r>
            <a:endParaRPr lang="en-US" sz="4800" dirty="0">
              <a:solidFill>
                <a:srgbClr val="605048"/>
              </a:solidFill>
              <a:latin typeface="Carelia"/>
            </a:endParaRPr>
          </a:p>
        </p:txBody>
      </p:sp>
      <p:grpSp>
        <p:nvGrpSpPr>
          <p:cNvPr id="38" name="Group 18"/>
          <p:cNvGrpSpPr/>
          <p:nvPr/>
        </p:nvGrpSpPr>
        <p:grpSpPr>
          <a:xfrm>
            <a:off x="2106611" y="5422769"/>
            <a:ext cx="1158976" cy="1122131"/>
            <a:chOff x="0" y="0"/>
            <a:chExt cx="812800" cy="812800"/>
          </a:xfrm>
        </p:grpSpPr>
        <p:sp>
          <p:nvSpPr>
            <p:cNvPr id="3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40" name="TextBox 20"/>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41" name="TextBox 21"/>
          <p:cNvSpPr txBox="1"/>
          <p:nvPr/>
        </p:nvSpPr>
        <p:spPr>
          <a:xfrm>
            <a:off x="2067120" y="5279488"/>
            <a:ext cx="1113783" cy="1223412"/>
          </a:xfrm>
          <a:prstGeom prst="rect">
            <a:avLst/>
          </a:prstGeom>
        </p:spPr>
        <p:txBody>
          <a:bodyPr wrap="square" lIns="0" tIns="0" rIns="0" bIns="0" rtlCol="0" anchor="t">
            <a:spAutoFit/>
          </a:bodyPr>
          <a:lstStyle/>
          <a:p>
            <a:pPr algn="r">
              <a:lnSpc>
                <a:spcPts val="10790"/>
              </a:lnSpc>
            </a:pPr>
            <a:r>
              <a:rPr lang="en-US" sz="4800" dirty="0" smtClean="0">
                <a:solidFill>
                  <a:srgbClr val="605048"/>
                </a:solidFill>
                <a:latin typeface="Carelia"/>
              </a:rPr>
              <a:t>III.</a:t>
            </a:r>
            <a:endParaRPr lang="en-US" sz="4800" dirty="0">
              <a:solidFill>
                <a:srgbClr val="605048"/>
              </a:solidFill>
              <a:latin typeface="Carelia"/>
            </a:endParaRPr>
          </a:p>
        </p:txBody>
      </p:sp>
      <p:grpSp>
        <p:nvGrpSpPr>
          <p:cNvPr id="52" name="Group 18"/>
          <p:cNvGrpSpPr/>
          <p:nvPr/>
        </p:nvGrpSpPr>
        <p:grpSpPr>
          <a:xfrm>
            <a:off x="2132299" y="6916001"/>
            <a:ext cx="1158976" cy="1122131"/>
            <a:chOff x="0" y="0"/>
            <a:chExt cx="812800" cy="812800"/>
          </a:xfrm>
        </p:grpSpPr>
        <p:sp>
          <p:nvSpPr>
            <p:cNvPr id="53"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54" name="TextBox 20"/>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55" name="TextBox 21"/>
          <p:cNvSpPr txBox="1"/>
          <p:nvPr/>
        </p:nvSpPr>
        <p:spPr>
          <a:xfrm>
            <a:off x="2089801" y="6817618"/>
            <a:ext cx="1113783" cy="1223412"/>
          </a:xfrm>
          <a:prstGeom prst="rect">
            <a:avLst/>
          </a:prstGeom>
        </p:spPr>
        <p:txBody>
          <a:bodyPr wrap="square" lIns="0" tIns="0" rIns="0" bIns="0" rtlCol="0" anchor="t">
            <a:spAutoFit/>
          </a:bodyPr>
          <a:lstStyle/>
          <a:p>
            <a:pPr algn="r">
              <a:lnSpc>
                <a:spcPts val="10790"/>
              </a:lnSpc>
            </a:pPr>
            <a:r>
              <a:rPr lang="en-US" sz="4800" dirty="0" smtClean="0">
                <a:solidFill>
                  <a:srgbClr val="605048"/>
                </a:solidFill>
                <a:latin typeface="Carelia"/>
              </a:rPr>
              <a:t>IV.</a:t>
            </a:r>
            <a:endParaRPr lang="en-US" sz="4800" dirty="0">
              <a:solidFill>
                <a:srgbClr val="605048"/>
              </a:solidFill>
              <a:latin typeface="Carelia"/>
            </a:endParaRPr>
          </a:p>
        </p:txBody>
      </p:sp>
      <p:grpSp>
        <p:nvGrpSpPr>
          <p:cNvPr id="56" name="Group 18"/>
          <p:cNvGrpSpPr/>
          <p:nvPr/>
        </p:nvGrpSpPr>
        <p:grpSpPr>
          <a:xfrm>
            <a:off x="2106611" y="8409233"/>
            <a:ext cx="1158976" cy="1122131"/>
            <a:chOff x="0" y="0"/>
            <a:chExt cx="812800" cy="812800"/>
          </a:xfrm>
        </p:grpSpPr>
        <p:sp>
          <p:nvSpPr>
            <p:cNvPr id="57"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58" name="TextBox 20"/>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59" name="TextBox 21"/>
          <p:cNvSpPr txBox="1"/>
          <p:nvPr/>
        </p:nvSpPr>
        <p:spPr>
          <a:xfrm>
            <a:off x="1957133" y="8265796"/>
            <a:ext cx="1113783" cy="1223412"/>
          </a:xfrm>
          <a:prstGeom prst="rect">
            <a:avLst/>
          </a:prstGeom>
        </p:spPr>
        <p:txBody>
          <a:bodyPr wrap="square" lIns="0" tIns="0" rIns="0" bIns="0" rtlCol="0" anchor="t">
            <a:spAutoFit/>
          </a:bodyPr>
          <a:lstStyle/>
          <a:p>
            <a:pPr algn="r">
              <a:lnSpc>
                <a:spcPts val="10790"/>
              </a:lnSpc>
            </a:pPr>
            <a:r>
              <a:rPr lang="en-US" sz="4800" dirty="0">
                <a:solidFill>
                  <a:srgbClr val="605048"/>
                </a:solidFill>
                <a:latin typeface="Carelia"/>
              </a:rPr>
              <a:t>V</a:t>
            </a:r>
            <a:r>
              <a:rPr lang="en-US" sz="4800" dirty="0" smtClean="0">
                <a:solidFill>
                  <a:srgbClr val="605048"/>
                </a:solidFill>
                <a:latin typeface="Carelia"/>
              </a:rPr>
              <a:t>.</a:t>
            </a:r>
            <a:endParaRPr lang="en-US" sz="4800" dirty="0">
              <a:solidFill>
                <a:srgbClr val="605048"/>
              </a:solidFill>
              <a:latin typeface="Carelia"/>
            </a:endParaRPr>
          </a:p>
        </p:txBody>
      </p:sp>
      <p:sp>
        <p:nvSpPr>
          <p:cNvPr id="60" name="TextBox 11"/>
          <p:cNvSpPr txBox="1"/>
          <p:nvPr/>
        </p:nvSpPr>
        <p:spPr>
          <a:xfrm>
            <a:off x="4033197" y="5242230"/>
            <a:ext cx="13492803" cy="1590179"/>
          </a:xfrm>
          <a:prstGeom prst="rect">
            <a:avLst/>
          </a:prstGeom>
        </p:spPr>
        <p:txBody>
          <a:bodyPr wrap="square" lIns="0" tIns="0" rIns="0" bIns="0" rtlCol="0" anchor="t">
            <a:spAutoFit/>
          </a:bodyPr>
          <a:lstStyle/>
          <a:p>
            <a:pPr>
              <a:lnSpc>
                <a:spcPts val="6159"/>
              </a:lnSpc>
            </a:pPr>
            <a:r>
              <a:rPr lang="en-US" sz="4399" dirty="0" smtClean="0">
                <a:solidFill>
                  <a:srgbClr val="605048"/>
                </a:solidFill>
                <a:latin typeface="Asap Bold"/>
              </a:rPr>
              <a:t>NHIỆM VỤ VÀ NHỮNG NGUYÊN TẮC CƠ BẢN CỦA LUẬT HÔN NHÂN VÀ GIA ĐÌNH</a:t>
            </a:r>
            <a:endParaRPr lang="en-US" sz="4399" dirty="0">
              <a:solidFill>
                <a:srgbClr val="605048"/>
              </a:solidFill>
              <a:latin typeface="Asap Bold"/>
            </a:endParaRPr>
          </a:p>
        </p:txBody>
      </p:sp>
      <p:sp>
        <p:nvSpPr>
          <p:cNvPr id="61" name="TextBox 10"/>
          <p:cNvSpPr txBox="1"/>
          <p:nvPr/>
        </p:nvSpPr>
        <p:spPr>
          <a:xfrm>
            <a:off x="4004267" y="6899756"/>
            <a:ext cx="13119807" cy="1590179"/>
          </a:xfrm>
          <a:prstGeom prst="rect">
            <a:avLst/>
          </a:prstGeom>
        </p:spPr>
        <p:txBody>
          <a:bodyPr wrap="square" lIns="0" tIns="0" rIns="0" bIns="0" rtlCol="0" anchor="t">
            <a:spAutoFit/>
          </a:bodyPr>
          <a:lstStyle/>
          <a:p>
            <a:pPr>
              <a:lnSpc>
                <a:spcPts val="6159"/>
              </a:lnSpc>
            </a:pPr>
            <a:r>
              <a:rPr lang="en-US" sz="4399" dirty="0" smtClean="0">
                <a:solidFill>
                  <a:srgbClr val="605048"/>
                </a:solidFill>
                <a:latin typeface="Asap Bold"/>
              </a:rPr>
              <a:t>KHÁI NIỆM VÀ CÁC YẾU TỐ CỦA QUAN HỆ LUẬT HÔN NHÂN VÀ GIA ĐÌNH</a:t>
            </a:r>
            <a:endParaRPr lang="en-US" sz="4399" dirty="0">
              <a:solidFill>
                <a:srgbClr val="605048"/>
              </a:solidFill>
              <a:latin typeface="Asap Bold"/>
            </a:endParaRPr>
          </a:p>
        </p:txBody>
      </p:sp>
      <p:sp>
        <p:nvSpPr>
          <p:cNvPr id="62" name="TextBox 10"/>
          <p:cNvSpPr txBox="1"/>
          <p:nvPr/>
        </p:nvSpPr>
        <p:spPr>
          <a:xfrm>
            <a:off x="4004267" y="8478624"/>
            <a:ext cx="12082265" cy="1590179"/>
          </a:xfrm>
          <a:prstGeom prst="rect">
            <a:avLst/>
          </a:prstGeom>
        </p:spPr>
        <p:txBody>
          <a:bodyPr lIns="0" tIns="0" rIns="0" bIns="0" rtlCol="0" anchor="t">
            <a:spAutoFit/>
          </a:bodyPr>
          <a:lstStyle/>
          <a:p>
            <a:pPr>
              <a:lnSpc>
                <a:spcPts val="6159"/>
              </a:lnSpc>
            </a:pPr>
            <a:r>
              <a:rPr lang="en-US" sz="4399" dirty="0" smtClean="0">
                <a:solidFill>
                  <a:srgbClr val="605048"/>
                </a:solidFill>
                <a:latin typeface="Asap Bold"/>
              </a:rPr>
              <a:t>THỰC HIỆN VÀ BẢO VỆ QUYỀN HÔN NHÂN VÀ </a:t>
            </a:r>
          </a:p>
          <a:p>
            <a:pPr>
              <a:lnSpc>
                <a:spcPts val="6159"/>
              </a:lnSpc>
            </a:pPr>
            <a:r>
              <a:rPr lang="en-US" sz="4399" dirty="0" smtClean="0">
                <a:solidFill>
                  <a:srgbClr val="605048"/>
                </a:solidFill>
                <a:latin typeface="Asap Bold"/>
              </a:rPr>
              <a:t>GIA ĐÌNH</a:t>
            </a:r>
            <a:endParaRPr lang="en-US" sz="4399" dirty="0">
              <a:solidFill>
                <a:srgbClr val="605048"/>
              </a:solidFill>
              <a:latin typeface="Asap Bo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246784" y="8547123"/>
            <a:ext cx="17794432" cy="1177773"/>
          </a:xfrm>
          <a:custGeom>
            <a:avLst/>
            <a:gdLst/>
            <a:ahLst/>
            <a:cxnLst/>
            <a:rect l="l" t="t" r="r" b="b"/>
            <a:pathLst>
              <a:path w="17794432" h="1177773">
                <a:moveTo>
                  <a:pt x="0" y="0"/>
                </a:moveTo>
                <a:lnTo>
                  <a:pt x="17794432" y="0"/>
                </a:lnTo>
                <a:lnTo>
                  <a:pt x="17794432" y="1177773"/>
                </a:lnTo>
                <a:lnTo>
                  <a:pt x="0" y="1177773"/>
                </a:lnTo>
                <a:lnTo>
                  <a:pt x="0" y="0"/>
                </a:lnTo>
                <a:close/>
              </a:path>
            </a:pathLst>
          </a:custGeom>
          <a:blipFill>
            <a:blip r:embed="rId2"/>
            <a:stretch>
              <a:fillRect t="-63314" b="-63314"/>
            </a:stretch>
          </a:blipFill>
        </p:spPr>
      </p:sp>
      <p:sp>
        <p:nvSpPr>
          <p:cNvPr id="3" name="Freeform 3"/>
          <p:cNvSpPr/>
          <p:nvPr/>
        </p:nvSpPr>
        <p:spPr>
          <a:xfrm>
            <a:off x="4299239" y="-1212405"/>
            <a:ext cx="13326341" cy="4577214"/>
          </a:xfrm>
          <a:custGeom>
            <a:avLst/>
            <a:gdLst/>
            <a:ahLst/>
            <a:cxnLst/>
            <a:rect l="l" t="t" r="r" b="b"/>
            <a:pathLst>
              <a:path w="13326341" h="4577214">
                <a:moveTo>
                  <a:pt x="0" y="0"/>
                </a:moveTo>
                <a:lnTo>
                  <a:pt x="13326341" y="0"/>
                </a:lnTo>
                <a:lnTo>
                  <a:pt x="13326341" y="4577214"/>
                </a:lnTo>
                <a:lnTo>
                  <a:pt x="0" y="4577214"/>
                </a:lnTo>
                <a:lnTo>
                  <a:pt x="0" y="0"/>
                </a:lnTo>
                <a:close/>
              </a:path>
            </a:pathLst>
          </a:custGeom>
          <a:blipFill>
            <a:blip r:embed="rId3"/>
            <a:stretch>
              <a:fillRect l="-2364" t="-57029" r="-2364"/>
            </a:stretch>
          </a:blipFill>
        </p:spPr>
      </p:sp>
      <p:grpSp>
        <p:nvGrpSpPr>
          <p:cNvPr id="4" name="Group 4"/>
          <p:cNvGrpSpPr>
            <a:grpSpLocks noChangeAspect="1"/>
          </p:cNvGrpSpPr>
          <p:nvPr/>
        </p:nvGrpSpPr>
        <p:grpSpPr>
          <a:xfrm>
            <a:off x="4299239" y="4308332"/>
            <a:ext cx="3596601" cy="3596586"/>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5522" r="-45522"/>
              </a:stretch>
            </a:blipFill>
          </p:spPr>
        </p:sp>
      </p:grpSp>
      <p:grpSp>
        <p:nvGrpSpPr>
          <p:cNvPr id="6" name="Group 6"/>
          <p:cNvGrpSpPr>
            <a:grpSpLocks noChangeAspect="1"/>
          </p:cNvGrpSpPr>
          <p:nvPr/>
        </p:nvGrpSpPr>
        <p:grpSpPr>
          <a:xfrm>
            <a:off x="7042594" y="2483314"/>
            <a:ext cx="3919815" cy="3919800"/>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7457" r="-42640"/>
              </a:stretch>
            </a:blipFill>
          </p:spPr>
        </p:sp>
      </p:grpSp>
      <p:grpSp>
        <p:nvGrpSpPr>
          <p:cNvPr id="8" name="Group 8"/>
          <p:cNvGrpSpPr>
            <a:grpSpLocks noChangeAspect="1"/>
          </p:cNvGrpSpPr>
          <p:nvPr/>
        </p:nvGrpSpPr>
        <p:grpSpPr>
          <a:xfrm>
            <a:off x="10512058" y="4002099"/>
            <a:ext cx="3902835" cy="3902819"/>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956" r="-66854"/>
              </a:stretch>
            </a:blipFill>
          </p:spPr>
        </p:sp>
      </p:grpSp>
      <p:grpSp>
        <p:nvGrpSpPr>
          <p:cNvPr id="10" name="Group 10"/>
          <p:cNvGrpSpPr>
            <a:grpSpLocks noChangeAspect="1"/>
          </p:cNvGrpSpPr>
          <p:nvPr/>
        </p:nvGrpSpPr>
        <p:grpSpPr>
          <a:xfrm>
            <a:off x="13704032" y="2347566"/>
            <a:ext cx="3921547" cy="392153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38888" r="-38888"/>
              </a:stretch>
            </a:blipFill>
          </p:spPr>
        </p:sp>
      </p:grpSp>
      <p:grpSp>
        <p:nvGrpSpPr>
          <p:cNvPr id="12" name="Group 12"/>
          <p:cNvGrpSpPr/>
          <p:nvPr/>
        </p:nvGrpSpPr>
        <p:grpSpPr>
          <a:xfrm>
            <a:off x="610211" y="-1561761"/>
            <a:ext cx="3257550" cy="5563860"/>
            <a:chOff x="0" y="0"/>
            <a:chExt cx="857956" cy="1465379"/>
          </a:xfrm>
        </p:grpSpPr>
        <p:sp>
          <p:nvSpPr>
            <p:cNvPr id="13" name="Freeform 13"/>
            <p:cNvSpPr/>
            <p:nvPr/>
          </p:nvSpPr>
          <p:spPr>
            <a:xfrm>
              <a:off x="0" y="0"/>
              <a:ext cx="857956" cy="1465379"/>
            </a:xfrm>
            <a:custGeom>
              <a:avLst/>
              <a:gdLst/>
              <a:ahLst/>
              <a:cxnLst/>
              <a:rect l="l" t="t" r="r" b="b"/>
              <a:pathLst>
                <a:path w="857956" h="1465379">
                  <a:moveTo>
                    <a:pt x="0" y="0"/>
                  </a:moveTo>
                  <a:lnTo>
                    <a:pt x="857956" y="0"/>
                  </a:lnTo>
                  <a:lnTo>
                    <a:pt x="857956" y="1465379"/>
                  </a:lnTo>
                  <a:lnTo>
                    <a:pt x="0" y="1465379"/>
                  </a:lnTo>
                  <a:close/>
                </a:path>
              </a:pathLst>
            </a:custGeom>
            <a:solidFill>
              <a:srgbClr val="FA8900"/>
            </a:solidFill>
          </p:spPr>
        </p:sp>
        <p:sp>
          <p:nvSpPr>
            <p:cNvPr id="14" name="TextBox 14"/>
            <p:cNvSpPr txBox="1"/>
            <p:nvPr/>
          </p:nvSpPr>
          <p:spPr>
            <a:xfrm>
              <a:off x="0" y="-47625"/>
              <a:ext cx="857956" cy="1513004"/>
            </a:xfrm>
            <a:prstGeom prst="rect">
              <a:avLst/>
            </a:prstGeom>
          </p:spPr>
          <p:txBody>
            <a:bodyPr lIns="50800" tIns="50800" rIns="50800" bIns="50800" rtlCol="0" anchor="ctr"/>
            <a:lstStyle/>
            <a:p>
              <a:pPr algn="ctr">
                <a:lnSpc>
                  <a:spcPts val="3598"/>
                </a:lnSpc>
              </a:pPr>
              <a:endParaRPr/>
            </a:p>
          </p:txBody>
        </p:sp>
      </p:grpSp>
      <p:grpSp>
        <p:nvGrpSpPr>
          <p:cNvPr id="15" name="Group 15"/>
          <p:cNvGrpSpPr/>
          <p:nvPr/>
        </p:nvGrpSpPr>
        <p:grpSpPr>
          <a:xfrm>
            <a:off x="610211" y="-214873"/>
            <a:ext cx="3257550" cy="5947475"/>
            <a:chOff x="0" y="0"/>
            <a:chExt cx="4343400" cy="7929967"/>
          </a:xfrm>
        </p:grpSpPr>
        <p:grpSp>
          <p:nvGrpSpPr>
            <p:cNvPr id="16" name="Group 16"/>
            <p:cNvGrpSpPr/>
            <p:nvPr/>
          </p:nvGrpSpPr>
          <p:grpSpPr>
            <a:xfrm>
              <a:off x="0" y="2810960"/>
              <a:ext cx="4343400" cy="5119007"/>
              <a:chOff x="0" y="0"/>
              <a:chExt cx="689648" cy="812800"/>
            </a:xfrm>
          </p:grpSpPr>
          <p:sp>
            <p:nvSpPr>
              <p:cNvPr id="17" name="Freeform 17"/>
              <p:cNvSpPr/>
              <p:nvPr/>
            </p:nvSpPr>
            <p:spPr>
              <a:xfrm>
                <a:off x="0" y="0"/>
                <a:ext cx="689649" cy="812800"/>
              </a:xfrm>
              <a:custGeom>
                <a:avLst/>
                <a:gdLst/>
                <a:ahLst/>
                <a:cxnLst/>
                <a:rect l="l" t="t" r="r" b="b"/>
                <a:pathLst>
                  <a:path w="689649" h="812800">
                    <a:moveTo>
                      <a:pt x="344824" y="0"/>
                    </a:moveTo>
                    <a:cubicBezTo>
                      <a:pt x="154383" y="0"/>
                      <a:pt x="0" y="181951"/>
                      <a:pt x="0" y="406400"/>
                    </a:cubicBezTo>
                    <a:cubicBezTo>
                      <a:pt x="0" y="630849"/>
                      <a:pt x="154383" y="812800"/>
                      <a:pt x="344824" y="812800"/>
                    </a:cubicBezTo>
                    <a:cubicBezTo>
                      <a:pt x="535265" y="812800"/>
                      <a:pt x="689649" y="630849"/>
                      <a:pt x="689649" y="406400"/>
                    </a:cubicBezTo>
                    <a:cubicBezTo>
                      <a:pt x="689649" y="181951"/>
                      <a:pt x="535265" y="0"/>
                      <a:pt x="344824" y="0"/>
                    </a:cubicBezTo>
                    <a:close/>
                  </a:path>
                </a:pathLst>
              </a:custGeom>
              <a:solidFill>
                <a:srgbClr val="FA8900"/>
              </a:solidFill>
            </p:spPr>
          </p:sp>
          <p:sp>
            <p:nvSpPr>
              <p:cNvPr id="18" name="TextBox 18"/>
              <p:cNvSpPr txBox="1"/>
              <p:nvPr/>
            </p:nvSpPr>
            <p:spPr>
              <a:xfrm>
                <a:off x="64655" y="28575"/>
                <a:ext cx="560339" cy="708025"/>
              </a:xfrm>
              <a:prstGeom prst="rect">
                <a:avLst/>
              </a:prstGeom>
            </p:spPr>
            <p:txBody>
              <a:bodyPr lIns="50800" tIns="50800" rIns="50800" bIns="50800" rtlCol="0" anchor="ctr"/>
              <a:lstStyle/>
              <a:p>
                <a:pPr algn="ctr">
                  <a:lnSpc>
                    <a:spcPts val="3598"/>
                  </a:lnSpc>
                </a:pPr>
                <a:endParaRPr/>
              </a:p>
            </p:txBody>
          </p:sp>
        </p:grpSp>
        <p:sp>
          <p:nvSpPr>
            <p:cNvPr id="19" name="Freeform 19"/>
            <p:cNvSpPr/>
            <p:nvPr/>
          </p:nvSpPr>
          <p:spPr>
            <a:xfrm>
              <a:off x="263283" y="0"/>
              <a:ext cx="3816833" cy="2399152"/>
            </a:xfrm>
            <a:custGeom>
              <a:avLst/>
              <a:gdLst/>
              <a:ahLst/>
              <a:cxnLst/>
              <a:rect l="l" t="t" r="r" b="b"/>
              <a:pathLst>
                <a:path w="3816833" h="2399152">
                  <a:moveTo>
                    <a:pt x="0" y="0"/>
                  </a:moveTo>
                  <a:lnTo>
                    <a:pt x="3816834" y="0"/>
                  </a:lnTo>
                  <a:lnTo>
                    <a:pt x="3816834" y="2399152"/>
                  </a:lnTo>
                  <a:lnTo>
                    <a:pt x="0" y="2399152"/>
                  </a:lnTo>
                  <a:lnTo>
                    <a:pt x="0" y="0"/>
                  </a:lnTo>
                  <a:close/>
                </a:path>
              </a:pathLst>
            </a:custGeom>
            <a:blipFill>
              <a:blip r:embed="rId8"/>
              <a:stretch>
                <a:fillRect/>
              </a:stretch>
            </a:blipFill>
          </p:spPr>
        </p:sp>
        <p:sp>
          <p:nvSpPr>
            <p:cNvPr id="20" name="TextBox 20"/>
            <p:cNvSpPr txBox="1"/>
            <p:nvPr/>
          </p:nvSpPr>
          <p:spPr>
            <a:xfrm>
              <a:off x="769282" y="4224427"/>
              <a:ext cx="3079837" cy="2516505"/>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sap Bold"/>
                </a:rPr>
                <a:t>Hội nhập kinh tế quốc tế</a:t>
              </a:r>
            </a:p>
          </p:txBody>
        </p:sp>
        <p:sp>
          <p:nvSpPr>
            <p:cNvPr id="21" name="TextBox 21"/>
            <p:cNvSpPr txBox="1"/>
            <p:nvPr/>
          </p:nvSpPr>
          <p:spPr>
            <a:xfrm>
              <a:off x="1936115" y="2419490"/>
              <a:ext cx="471170" cy="1160568"/>
            </a:xfrm>
            <a:prstGeom prst="rect">
              <a:avLst/>
            </a:prstGeom>
          </p:spPr>
          <p:txBody>
            <a:bodyPr lIns="0" tIns="0" rIns="0" bIns="0" rtlCol="0" anchor="t">
              <a:spAutoFit/>
            </a:bodyPr>
            <a:lstStyle/>
            <a:p>
              <a:pPr algn="ctr">
                <a:lnSpc>
                  <a:spcPts val="7279"/>
                </a:lnSpc>
              </a:pPr>
              <a:r>
                <a:rPr lang="en-US" sz="5199">
                  <a:solidFill>
                    <a:srgbClr val="000000"/>
                  </a:solidFill>
                  <a:latin typeface="Asap Bold"/>
                </a:rPr>
                <a:t>4</a:t>
              </a:r>
            </a:p>
          </p:txBody>
        </p:sp>
      </p:grpSp>
      <p:sp>
        <p:nvSpPr>
          <p:cNvPr id="22" name="TextBox 22"/>
          <p:cNvSpPr txBox="1"/>
          <p:nvPr/>
        </p:nvSpPr>
        <p:spPr>
          <a:xfrm>
            <a:off x="1389784" y="8761013"/>
            <a:ext cx="16079932" cy="755015"/>
          </a:xfrm>
          <a:prstGeom prst="rect">
            <a:avLst/>
          </a:prstGeom>
        </p:spPr>
        <p:txBody>
          <a:bodyPr lIns="0" tIns="0" rIns="0" bIns="0" rtlCol="0" anchor="t">
            <a:spAutoFit/>
          </a:bodyPr>
          <a:lstStyle/>
          <a:p>
            <a:pPr algn="ctr">
              <a:lnSpc>
                <a:spcPts val="6159"/>
              </a:lnSpc>
              <a:spcBef>
                <a:spcPct val="0"/>
              </a:spcBef>
            </a:pPr>
            <a:r>
              <a:rPr lang="en-US" sz="4399">
                <a:solidFill>
                  <a:srgbClr val="FFFFFF"/>
                </a:solidFill>
                <a:latin typeface="Asap Bold"/>
              </a:rPr>
              <a:t>CÁC NHÂN TỐ ẢNH HƯỞNG ĐẾN QUAN HỆ LỢI ÍCH KINH TẾ</a:t>
            </a:r>
          </a:p>
        </p:txBody>
      </p:sp>
      <p:sp>
        <p:nvSpPr>
          <p:cNvPr id="23" name="TextBox 23"/>
          <p:cNvSpPr txBox="1"/>
          <p:nvPr/>
        </p:nvSpPr>
        <p:spPr>
          <a:xfrm>
            <a:off x="4430091" y="462498"/>
            <a:ext cx="13064637" cy="1429618"/>
          </a:xfrm>
          <a:prstGeom prst="rect">
            <a:avLst/>
          </a:prstGeom>
        </p:spPr>
        <p:txBody>
          <a:bodyPr lIns="0" tIns="0" rIns="0" bIns="0" rtlCol="0" anchor="t">
            <a:spAutoFit/>
          </a:bodyPr>
          <a:lstStyle/>
          <a:p>
            <a:pPr algn="ctr">
              <a:lnSpc>
                <a:spcPts val="5727"/>
              </a:lnSpc>
              <a:spcBef>
                <a:spcPct val="0"/>
              </a:spcBef>
            </a:pPr>
            <a:r>
              <a:rPr lang="en-US" sz="4090">
                <a:solidFill>
                  <a:srgbClr val="000000"/>
                </a:solidFill>
                <a:latin typeface="Asap Bold"/>
              </a:rPr>
              <a:t>Khi mở cửa hội nhập, các quốc gia có thể gia tăng lợi ích kinh tế từ thương mại quốc tế, đầu tư quốc tế</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4816593" cy="2709333"/>
          </a:xfrm>
        </p:grpSpPr>
        <p:sp>
          <p:nvSpPr>
            <p:cNvPr id="3" name="Freeform 3"/>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p:spPr>
        </p:sp>
        <p:sp>
          <p:nvSpPr>
            <p:cNvPr id="4" name="TextBox 4"/>
            <p:cNvSpPr txBox="1"/>
            <p:nvPr/>
          </p:nvSpPr>
          <p:spPr>
            <a:xfrm>
              <a:off x="0" y="-47625"/>
              <a:ext cx="4816593" cy="2756958"/>
            </a:xfrm>
            <a:prstGeom prst="rect">
              <a:avLst/>
            </a:prstGeom>
          </p:spPr>
          <p:txBody>
            <a:bodyPr lIns="50800" tIns="50800" rIns="50800" bIns="50800" rtlCol="0" anchor="ctr"/>
            <a:lstStyle/>
            <a:p>
              <a:pPr algn="ctr">
                <a:lnSpc>
                  <a:spcPts val="3598"/>
                </a:lnSpc>
              </a:pPr>
              <a:endParaRPr/>
            </a:p>
          </p:txBody>
        </p:sp>
      </p:grpSp>
      <p:sp>
        <p:nvSpPr>
          <p:cNvPr id="5" name="Freeform 5"/>
          <p:cNvSpPr/>
          <p:nvPr/>
        </p:nvSpPr>
        <p:spPr>
          <a:xfrm>
            <a:off x="0" y="439814"/>
            <a:ext cx="19051732" cy="1177773"/>
          </a:xfrm>
          <a:custGeom>
            <a:avLst/>
            <a:gdLst/>
            <a:ahLst/>
            <a:cxnLst/>
            <a:rect l="l" t="t" r="r" b="b"/>
            <a:pathLst>
              <a:path w="19051732" h="1177773">
                <a:moveTo>
                  <a:pt x="0" y="0"/>
                </a:moveTo>
                <a:lnTo>
                  <a:pt x="19051732" y="0"/>
                </a:lnTo>
                <a:lnTo>
                  <a:pt x="19051732" y="1177772"/>
                </a:lnTo>
                <a:lnTo>
                  <a:pt x="0" y="1177772"/>
                </a:lnTo>
                <a:lnTo>
                  <a:pt x="0" y="0"/>
                </a:lnTo>
                <a:close/>
              </a:path>
            </a:pathLst>
          </a:custGeom>
          <a:blipFill>
            <a:blip r:embed="rId2"/>
            <a:stretch>
              <a:fillRect l="-17187" t="-92172" b="-92172"/>
            </a:stretch>
          </a:blipFill>
        </p:spPr>
      </p:sp>
      <p:sp>
        <p:nvSpPr>
          <p:cNvPr id="6" name="Freeform 6"/>
          <p:cNvSpPr/>
          <p:nvPr/>
        </p:nvSpPr>
        <p:spPr>
          <a:xfrm>
            <a:off x="-1115632" y="6308852"/>
            <a:ext cx="5537177" cy="3978148"/>
          </a:xfrm>
          <a:custGeom>
            <a:avLst/>
            <a:gdLst/>
            <a:ahLst/>
            <a:cxnLst/>
            <a:rect l="l" t="t" r="r" b="b"/>
            <a:pathLst>
              <a:path w="5537177" h="3978148">
                <a:moveTo>
                  <a:pt x="0" y="0"/>
                </a:moveTo>
                <a:lnTo>
                  <a:pt x="5537176" y="0"/>
                </a:lnTo>
                <a:lnTo>
                  <a:pt x="5537176" y="3978148"/>
                </a:lnTo>
                <a:lnTo>
                  <a:pt x="0" y="3978148"/>
                </a:lnTo>
                <a:lnTo>
                  <a:pt x="0" y="0"/>
                </a:lnTo>
                <a:close/>
              </a:path>
            </a:pathLst>
          </a:custGeom>
          <a:blipFill>
            <a:blip r:embed="rId3"/>
            <a:stretch>
              <a:fillRect r="-7766"/>
            </a:stretch>
          </a:blipFill>
        </p:spPr>
      </p:sp>
      <p:sp>
        <p:nvSpPr>
          <p:cNvPr id="7" name="Freeform 7"/>
          <p:cNvSpPr/>
          <p:nvPr/>
        </p:nvSpPr>
        <p:spPr>
          <a:xfrm>
            <a:off x="3959897" y="2478249"/>
            <a:ext cx="5775057" cy="3251721"/>
          </a:xfrm>
          <a:custGeom>
            <a:avLst/>
            <a:gdLst/>
            <a:ahLst/>
            <a:cxnLst/>
            <a:rect l="l" t="t" r="r" b="b"/>
            <a:pathLst>
              <a:path w="5775057" h="3251721">
                <a:moveTo>
                  <a:pt x="0" y="0"/>
                </a:moveTo>
                <a:lnTo>
                  <a:pt x="5775056" y="0"/>
                </a:lnTo>
                <a:lnTo>
                  <a:pt x="5775056" y="3251721"/>
                </a:lnTo>
                <a:lnTo>
                  <a:pt x="0" y="3251721"/>
                </a:lnTo>
                <a:lnTo>
                  <a:pt x="0" y="0"/>
                </a:lnTo>
                <a:close/>
              </a:path>
            </a:pathLst>
          </a:custGeom>
          <a:blipFill>
            <a:blip r:embed="rId4"/>
            <a:stretch>
              <a:fillRect/>
            </a:stretch>
          </a:blipFill>
        </p:spPr>
      </p:sp>
      <p:sp>
        <p:nvSpPr>
          <p:cNvPr id="8" name="Freeform 8"/>
          <p:cNvSpPr/>
          <p:nvPr/>
        </p:nvSpPr>
        <p:spPr>
          <a:xfrm>
            <a:off x="8376525" y="5002492"/>
            <a:ext cx="6418655" cy="4564617"/>
          </a:xfrm>
          <a:custGeom>
            <a:avLst/>
            <a:gdLst/>
            <a:ahLst/>
            <a:cxnLst/>
            <a:rect l="l" t="t" r="r" b="b"/>
            <a:pathLst>
              <a:path w="6418655" h="4564617">
                <a:moveTo>
                  <a:pt x="0" y="0"/>
                </a:moveTo>
                <a:lnTo>
                  <a:pt x="6418654" y="0"/>
                </a:lnTo>
                <a:lnTo>
                  <a:pt x="6418654" y="4564618"/>
                </a:lnTo>
                <a:lnTo>
                  <a:pt x="0" y="4564618"/>
                </a:lnTo>
                <a:lnTo>
                  <a:pt x="0" y="0"/>
                </a:lnTo>
                <a:close/>
              </a:path>
            </a:pathLst>
          </a:custGeom>
          <a:blipFill>
            <a:blip r:embed="rId5"/>
            <a:stretch>
              <a:fillRect/>
            </a:stretch>
          </a:blipFill>
        </p:spPr>
      </p:sp>
      <p:sp>
        <p:nvSpPr>
          <p:cNvPr id="9" name="Freeform 9"/>
          <p:cNvSpPr/>
          <p:nvPr/>
        </p:nvSpPr>
        <p:spPr>
          <a:xfrm>
            <a:off x="13782528" y="2744236"/>
            <a:ext cx="3838822" cy="2399264"/>
          </a:xfrm>
          <a:custGeom>
            <a:avLst/>
            <a:gdLst/>
            <a:ahLst/>
            <a:cxnLst/>
            <a:rect l="l" t="t" r="r" b="b"/>
            <a:pathLst>
              <a:path w="3838822" h="2399264">
                <a:moveTo>
                  <a:pt x="0" y="0"/>
                </a:moveTo>
                <a:lnTo>
                  <a:pt x="3838822" y="0"/>
                </a:lnTo>
                <a:lnTo>
                  <a:pt x="3838822" y="2399264"/>
                </a:lnTo>
                <a:lnTo>
                  <a:pt x="0" y="239926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0" name="TextBox 10"/>
          <p:cNvSpPr txBox="1"/>
          <p:nvPr/>
        </p:nvSpPr>
        <p:spPr>
          <a:xfrm>
            <a:off x="437616" y="781495"/>
            <a:ext cx="18176500" cy="580136"/>
          </a:xfrm>
          <a:prstGeom prst="rect">
            <a:avLst/>
          </a:prstGeom>
        </p:spPr>
        <p:txBody>
          <a:bodyPr lIns="0" tIns="0" rIns="0" bIns="0" rtlCol="0" anchor="t">
            <a:spAutoFit/>
          </a:bodyPr>
          <a:lstStyle/>
          <a:p>
            <a:pPr>
              <a:lnSpc>
                <a:spcPts val="4311"/>
              </a:lnSpc>
            </a:pPr>
            <a:r>
              <a:rPr lang="en-US" sz="4399" dirty="0">
                <a:solidFill>
                  <a:srgbClr val="FFFFFF"/>
                </a:solidFill>
                <a:latin typeface="Asap Bold"/>
              </a:rPr>
              <a:t>MỘT SỐ QUAN HỆ LỢI ÍCH CƠ BẢN TRONG NỀN KINH TẾ THỊ TRƯỜNG</a:t>
            </a:r>
          </a:p>
        </p:txBody>
      </p:sp>
      <p:sp>
        <p:nvSpPr>
          <p:cNvPr id="11" name="TextBox 11"/>
          <p:cNvSpPr txBox="1"/>
          <p:nvPr/>
        </p:nvSpPr>
        <p:spPr>
          <a:xfrm>
            <a:off x="437616" y="2392524"/>
            <a:ext cx="3983929" cy="2956900"/>
          </a:xfrm>
          <a:prstGeom prst="rect">
            <a:avLst/>
          </a:prstGeom>
        </p:spPr>
        <p:txBody>
          <a:bodyPr lIns="0" tIns="0" rIns="0" bIns="0" rtlCol="0" anchor="t">
            <a:spAutoFit/>
          </a:bodyPr>
          <a:lstStyle/>
          <a:p>
            <a:pPr algn="ctr">
              <a:lnSpc>
                <a:spcPts val="5880"/>
              </a:lnSpc>
              <a:spcBef>
                <a:spcPct val="0"/>
              </a:spcBef>
            </a:pPr>
            <a:r>
              <a:rPr lang="en-US" sz="4200" dirty="0">
                <a:solidFill>
                  <a:srgbClr val="000000"/>
                </a:solidFill>
                <a:latin typeface="Asap Bold" panose="020B0604020202020204" charset="0"/>
              </a:rPr>
              <a:t>Quan </a:t>
            </a:r>
            <a:r>
              <a:rPr lang="en-US" sz="4200" dirty="0" err="1">
                <a:solidFill>
                  <a:srgbClr val="000000"/>
                </a:solidFill>
                <a:latin typeface="Asap Bold" panose="020B0604020202020204" charset="0"/>
              </a:rPr>
              <a:t>hệ</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lợi</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ích</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giữa</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người</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lao</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động</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và</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người</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sử</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dụng</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lao</a:t>
            </a:r>
            <a:r>
              <a:rPr lang="en-US" sz="4200" dirty="0">
                <a:solidFill>
                  <a:srgbClr val="000000"/>
                </a:solidFill>
                <a:latin typeface="Asap Bold" panose="020B0604020202020204" charset="0"/>
              </a:rPr>
              <a:t> </a:t>
            </a:r>
            <a:r>
              <a:rPr lang="en-US" sz="4200" dirty="0" err="1">
                <a:solidFill>
                  <a:srgbClr val="000000"/>
                </a:solidFill>
                <a:latin typeface="Asap Bold" panose="020B0604020202020204" charset="0"/>
              </a:rPr>
              <a:t>động</a:t>
            </a:r>
            <a:endParaRPr lang="en-US" sz="4200" dirty="0">
              <a:solidFill>
                <a:srgbClr val="000000"/>
              </a:solidFill>
              <a:latin typeface="Asap Bold" panose="020B0604020202020204" charset="0"/>
            </a:endParaRPr>
          </a:p>
        </p:txBody>
      </p:sp>
      <p:sp>
        <p:nvSpPr>
          <p:cNvPr id="12" name="TextBox 12"/>
          <p:cNvSpPr txBox="1"/>
          <p:nvPr/>
        </p:nvSpPr>
        <p:spPr>
          <a:xfrm>
            <a:off x="5143024" y="6501495"/>
            <a:ext cx="3798462" cy="2950845"/>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Asap Bold" panose="020B0604020202020204" charset="0"/>
              </a:rPr>
              <a:t>Quan hệ lợi ích giữa những người sử dụng lao động</a:t>
            </a:r>
          </a:p>
        </p:txBody>
      </p:sp>
      <p:sp>
        <p:nvSpPr>
          <p:cNvPr id="13" name="TextBox 13"/>
          <p:cNvSpPr txBox="1"/>
          <p:nvPr/>
        </p:nvSpPr>
        <p:spPr>
          <a:xfrm>
            <a:off x="9325841" y="2658511"/>
            <a:ext cx="3960885" cy="2207895"/>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Asap Bold" panose="020B0604020202020204" charset="0"/>
              </a:rPr>
              <a:t>Quan hệ lợi ích giữa những người lao động</a:t>
            </a:r>
          </a:p>
        </p:txBody>
      </p:sp>
      <p:sp>
        <p:nvSpPr>
          <p:cNvPr id="14" name="TextBox 14"/>
          <p:cNvSpPr txBox="1"/>
          <p:nvPr/>
        </p:nvSpPr>
        <p:spPr>
          <a:xfrm>
            <a:off x="13782528" y="5873315"/>
            <a:ext cx="3771283" cy="3693795"/>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Asap Bold" panose="020B0604020202020204" charset="0"/>
              </a:rPr>
              <a:t>Quan hệ lợi ích giữa lợi ích cá nhân, lợi ích nhóm và lợi ích xã hội</a:t>
            </a:r>
          </a:p>
        </p:txBody>
      </p:sp>
      <p:grpSp>
        <p:nvGrpSpPr>
          <p:cNvPr id="15" name="Group 15"/>
          <p:cNvGrpSpPr/>
          <p:nvPr/>
        </p:nvGrpSpPr>
        <p:grpSpPr>
          <a:xfrm>
            <a:off x="4134061" y="1876748"/>
            <a:ext cx="1292831" cy="968952"/>
            <a:chOff x="0" y="0"/>
            <a:chExt cx="1723775" cy="1291936"/>
          </a:xfrm>
        </p:grpSpPr>
        <p:grpSp>
          <p:nvGrpSpPr>
            <p:cNvPr id="16" name="Group 16"/>
            <p:cNvGrpSpPr/>
            <p:nvPr/>
          </p:nvGrpSpPr>
          <p:grpSpPr>
            <a:xfrm>
              <a:off x="215919" y="0"/>
              <a:ext cx="1291936" cy="129193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9"/>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19" name="TextBox 19"/>
            <p:cNvSpPr txBox="1"/>
            <p:nvPr/>
          </p:nvSpPr>
          <p:spPr>
            <a:xfrm>
              <a:off x="0" y="40036"/>
              <a:ext cx="1723775" cy="1116615"/>
            </a:xfrm>
            <a:prstGeom prst="rect">
              <a:avLst/>
            </a:prstGeom>
          </p:spPr>
          <p:txBody>
            <a:bodyPr lIns="0" tIns="0" rIns="0" bIns="0" rtlCol="0" anchor="t">
              <a:spAutoFit/>
            </a:bodyPr>
            <a:lstStyle/>
            <a:p>
              <a:pPr algn="ctr">
                <a:lnSpc>
                  <a:spcPts val="7079"/>
                </a:lnSpc>
              </a:pPr>
              <a:r>
                <a:rPr lang="en-US" sz="5056">
                  <a:solidFill>
                    <a:srgbClr val="000000"/>
                  </a:solidFill>
                  <a:latin typeface="Noto Sans Bold"/>
                </a:rPr>
                <a:t>1</a:t>
              </a:r>
            </a:p>
          </p:txBody>
        </p:sp>
      </p:grpSp>
      <p:grpSp>
        <p:nvGrpSpPr>
          <p:cNvPr id="20" name="Group 20"/>
          <p:cNvGrpSpPr/>
          <p:nvPr/>
        </p:nvGrpSpPr>
        <p:grpSpPr>
          <a:xfrm>
            <a:off x="8376525" y="5729970"/>
            <a:ext cx="1292831" cy="968952"/>
            <a:chOff x="0" y="0"/>
            <a:chExt cx="1723775" cy="1291936"/>
          </a:xfrm>
        </p:grpSpPr>
        <p:grpSp>
          <p:nvGrpSpPr>
            <p:cNvPr id="21" name="Group 21"/>
            <p:cNvGrpSpPr/>
            <p:nvPr/>
          </p:nvGrpSpPr>
          <p:grpSpPr>
            <a:xfrm>
              <a:off x="215919" y="0"/>
              <a:ext cx="1291936" cy="129193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9"/>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24" name="TextBox 24"/>
            <p:cNvSpPr txBox="1"/>
            <p:nvPr/>
          </p:nvSpPr>
          <p:spPr>
            <a:xfrm>
              <a:off x="0" y="40036"/>
              <a:ext cx="1723775" cy="1116615"/>
            </a:xfrm>
            <a:prstGeom prst="rect">
              <a:avLst/>
            </a:prstGeom>
          </p:spPr>
          <p:txBody>
            <a:bodyPr lIns="0" tIns="0" rIns="0" bIns="0" rtlCol="0" anchor="t">
              <a:spAutoFit/>
            </a:bodyPr>
            <a:lstStyle/>
            <a:p>
              <a:pPr algn="ctr">
                <a:lnSpc>
                  <a:spcPts val="7079"/>
                </a:lnSpc>
              </a:pPr>
              <a:r>
                <a:rPr lang="en-US" sz="5056">
                  <a:solidFill>
                    <a:srgbClr val="000000"/>
                  </a:solidFill>
                  <a:latin typeface="Noto Sans Bold"/>
                </a:rPr>
                <a:t>2</a:t>
              </a:r>
            </a:p>
          </p:txBody>
        </p:sp>
      </p:grpSp>
      <p:grpSp>
        <p:nvGrpSpPr>
          <p:cNvPr id="25" name="Group 25"/>
          <p:cNvGrpSpPr/>
          <p:nvPr/>
        </p:nvGrpSpPr>
        <p:grpSpPr>
          <a:xfrm>
            <a:off x="12640310" y="1876748"/>
            <a:ext cx="1292831" cy="968952"/>
            <a:chOff x="0" y="0"/>
            <a:chExt cx="1723775" cy="1291936"/>
          </a:xfrm>
        </p:grpSpPr>
        <p:grpSp>
          <p:nvGrpSpPr>
            <p:cNvPr id="26" name="Group 26"/>
            <p:cNvGrpSpPr/>
            <p:nvPr/>
          </p:nvGrpSpPr>
          <p:grpSpPr>
            <a:xfrm>
              <a:off x="215919" y="0"/>
              <a:ext cx="1291936" cy="129193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9"/>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29" name="TextBox 29"/>
            <p:cNvSpPr txBox="1"/>
            <p:nvPr/>
          </p:nvSpPr>
          <p:spPr>
            <a:xfrm>
              <a:off x="0" y="40036"/>
              <a:ext cx="1723775" cy="1116615"/>
            </a:xfrm>
            <a:prstGeom prst="rect">
              <a:avLst/>
            </a:prstGeom>
          </p:spPr>
          <p:txBody>
            <a:bodyPr lIns="0" tIns="0" rIns="0" bIns="0" rtlCol="0" anchor="t">
              <a:spAutoFit/>
            </a:bodyPr>
            <a:lstStyle/>
            <a:p>
              <a:pPr algn="ctr">
                <a:lnSpc>
                  <a:spcPts val="7079"/>
                </a:lnSpc>
              </a:pPr>
              <a:r>
                <a:rPr lang="en-US" sz="5056">
                  <a:solidFill>
                    <a:srgbClr val="000000"/>
                  </a:solidFill>
                  <a:latin typeface="Noto Sans Bold"/>
                </a:rPr>
                <a:t>3</a:t>
              </a:r>
            </a:p>
          </p:txBody>
        </p:sp>
      </p:grpSp>
      <p:grpSp>
        <p:nvGrpSpPr>
          <p:cNvPr id="30" name="Group 30"/>
          <p:cNvGrpSpPr/>
          <p:nvPr/>
        </p:nvGrpSpPr>
        <p:grpSpPr>
          <a:xfrm>
            <a:off x="17174960" y="5002492"/>
            <a:ext cx="1292831" cy="968952"/>
            <a:chOff x="0" y="0"/>
            <a:chExt cx="1723775" cy="1291936"/>
          </a:xfrm>
        </p:grpSpPr>
        <p:grpSp>
          <p:nvGrpSpPr>
            <p:cNvPr id="31" name="Group 31"/>
            <p:cNvGrpSpPr/>
            <p:nvPr/>
          </p:nvGrpSpPr>
          <p:grpSpPr>
            <a:xfrm>
              <a:off x="215919" y="0"/>
              <a:ext cx="1291936" cy="129193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D8C9"/>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34" name="TextBox 34"/>
            <p:cNvSpPr txBox="1"/>
            <p:nvPr/>
          </p:nvSpPr>
          <p:spPr>
            <a:xfrm>
              <a:off x="0" y="40036"/>
              <a:ext cx="1723775" cy="1116615"/>
            </a:xfrm>
            <a:prstGeom prst="rect">
              <a:avLst/>
            </a:prstGeom>
          </p:spPr>
          <p:txBody>
            <a:bodyPr lIns="0" tIns="0" rIns="0" bIns="0" rtlCol="0" anchor="t">
              <a:spAutoFit/>
            </a:bodyPr>
            <a:lstStyle/>
            <a:p>
              <a:pPr algn="ctr">
                <a:lnSpc>
                  <a:spcPts val="7079"/>
                </a:lnSpc>
              </a:pPr>
              <a:r>
                <a:rPr lang="en-US" sz="5056">
                  <a:solidFill>
                    <a:srgbClr val="000000"/>
                  </a:solidFill>
                  <a:latin typeface="Noto Sans Bold"/>
                </a:rPr>
                <a:t>4</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0" y="439814"/>
            <a:ext cx="19051732" cy="1177773"/>
          </a:xfrm>
          <a:custGeom>
            <a:avLst/>
            <a:gdLst/>
            <a:ahLst/>
            <a:cxnLst/>
            <a:rect l="l" t="t" r="r" b="b"/>
            <a:pathLst>
              <a:path w="19051732" h="1177773">
                <a:moveTo>
                  <a:pt x="0" y="0"/>
                </a:moveTo>
                <a:lnTo>
                  <a:pt x="19051732" y="0"/>
                </a:lnTo>
                <a:lnTo>
                  <a:pt x="19051732" y="1177772"/>
                </a:lnTo>
                <a:lnTo>
                  <a:pt x="0" y="1177772"/>
                </a:lnTo>
                <a:lnTo>
                  <a:pt x="0" y="0"/>
                </a:lnTo>
                <a:close/>
              </a:path>
            </a:pathLst>
          </a:custGeom>
          <a:blipFill>
            <a:blip r:embed="rId2"/>
            <a:stretch>
              <a:fillRect l="-17187" t="-92172" b="-92172"/>
            </a:stretch>
          </a:blipFill>
        </p:spPr>
      </p:sp>
      <p:grpSp>
        <p:nvGrpSpPr>
          <p:cNvPr id="3" name="Group 3"/>
          <p:cNvGrpSpPr/>
          <p:nvPr/>
        </p:nvGrpSpPr>
        <p:grpSpPr>
          <a:xfrm>
            <a:off x="10730134" y="2398076"/>
            <a:ext cx="3709555" cy="2228850"/>
            <a:chOff x="0" y="0"/>
            <a:chExt cx="977002" cy="587022"/>
          </a:xfrm>
        </p:grpSpPr>
        <p:sp>
          <p:nvSpPr>
            <p:cNvPr id="4" name="Freeform 4"/>
            <p:cNvSpPr/>
            <p:nvPr/>
          </p:nvSpPr>
          <p:spPr>
            <a:xfrm>
              <a:off x="0" y="0"/>
              <a:ext cx="977002" cy="587022"/>
            </a:xfrm>
            <a:custGeom>
              <a:avLst/>
              <a:gdLst/>
              <a:ahLst/>
              <a:cxnLst/>
              <a:rect l="l" t="t" r="r" b="b"/>
              <a:pathLst>
                <a:path w="977002" h="587022">
                  <a:moveTo>
                    <a:pt x="106438" y="0"/>
                  </a:moveTo>
                  <a:lnTo>
                    <a:pt x="870564" y="0"/>
                  </a:lnTo>
                  <a:cubicBezTo>
                    <a:pt x="929348" y="0"/>
                    <a:pt x="977002" y="47654"/>
                    <a:pt x="977002" y="106438"/>
                  </a:cubicBezTo>
                  <a:lnTo>
                    <a:pt x="977002" y="480584"/>
                  </a:lnTo>
                  <a:cubicBezTo>
                    <a:pt x="977002" y="539368"/>
                    <a:pt x="929348" y="587022"/>
                    <a:pt x="870564" y="587022"/>
                  </a:cubicBezTo>
                  <a:lnTo>
                    <a:pt x="106438" y="587022"/>
                  </a:lnTo>
                  <a:cubicBezTo>
                    <a:pt x="78209" y="587022"/>
                    <a:pt x="51136" y="575808"/>
                    <a:pt x="31175" y="555847"/>
                  </a:cubicBezTo>
                  <a:cubicBezTo>
                    <a:pt x="11214" y="535886"/>
                    <a:pt x="0" y="508813"/>
                    <a:pt x="0" y="480584"/>
                  </a:cubicBezTo>
                  <a:lnTo>
                    <a:pt x="0" y="106438"/>
                  </a:lnTo>
                  <a:cubicBezTo>
                    <a:pt x="0" y="78209"/>
                    <a:pt x="11214" y="51136"/>
                    <a:pt x="31175" y="31175"/>
                  </a:cubicBezTo>
                  <a:cubicBezTo>
                    <a:pt x="51136" y="11214"/>
                    <a:pt x="78209" y="0"/>
                    <a:pt x="106438" y="0"/>
                  </a:cubicBezTo>
                  <a:close/>
                </a:path>
              </a:pathLst>
            </a:custGeom>
            <a:solidFill>
              <a:srgbClr val="D4AC7C"/>
            </a:solidFill>
            <a:ln w="38100" cap="rnd">
              <a:solidFill>
                <a:srgbClr val="000000"/>
              </a:solidFill>
              <a:prstDash val="solid"/>
              <a:round/>
            </a:ln>
          </p:spPr>
        </p:sp>
        <p:sp>
          <p:nvSpPr>
            <p:cNvPr id="5" name="TextBox 5"/>
            <p:cNvSpPr txBox="1"/>
            <p:nvPr/>
          </p:nvSpPr>
          <p:spPr>
            <a:xfrm>
              <a:off x="0" y="-57150"/>
              <a:ext cx="977002" cy="644172"/>
            </a:xfrm>
            <a:prstGeom prst="rect">
              <a:avLst/>
            </a:prstGeom>
          </p:spPr>
          <p:txBody>
            <a:bodyPr lIns="50800" tIns="50800" rIns="50800" bIns="50800" rtlCol="0" anchor="ctr"/>
            <a:lstStyle/>
            <a:p>
              <a:pPr algn="ctr">
                <a:lnSpc>
                  <a:spcPts val="4480"/>
                </a:lnSpc>
              </a:pPr>
              <a:r>
                <a:rPr lang="en-US" sz="3200">
                  <a:solidFill>
                    <a:srgbClr val="FFFFFF"/>
                  </a:solidFill>
                  <a:latin typeface="Asap Bold" panose="020B0604020202020204" charset="0"/>
                </a:rPr>
                <a:t>NGƯỜI LAO ĐỘNG</a:t>
              </a:r>
            </a:p>
          </p:txBody>
        </p:sp>
      </p:grpSp>
      <p:grpSp>
        <p:nvGrpSpPr>
          <p:cNvPr id="6" name="Group 6"/>
          <p:cNvGrpSpPr/>
          <p:nvPr/>
        </p:nvGrpSpPr>
        <p:grpSpPr>
          <a:xfrm>
            <a:off x="3310550" y="2323230"/>
            <a:ext cx="3709555" cy="2228850"/>
            <a:chOff x="0" y="0"/>
            <a:chExt cx="977002" cy="587022"/>
          </a:xfrm>
        </p:grpSpPr>
        <p:sp>
          <p:nvSpPr>
            <p:cNvPr id="7" name="Freeform 7"/>
            <p:cNvSpPr/>
            <p:nvPr/>
          </p:nvSpPr>
          <p:spPr>
            <a:xfrm>
              <a:off x="0" y="0"/>
              <a:ext cx="977002" cy="587022"/>
            </a:xfrm>
            <a:custGeom>
              <a:avLst/>
              <a:gdLst/>
              <a:ahLst/>
              <a:cxnLst/>
              <a:rect l="l" t="t" r="r" b="b"/>
              <a:pathLst>
                <a:path w="977002" h="587022">
                  <a:moveTo>
                    <a:pt x="106438" y="0"/>
                  </a:moveTo>
                  <a:lnTo>
                    <a:pt x="870564" y="0"/>
                  </a:lnTo>
                  <a:cubicBezTo>
                    <a:pt x="929348" y="0"/>
                    <a:pt x="977002" y="47654"/>
                    <a:pt x="977002" y="106438"/>
                  </a:cubicBezTo>
                  <a:lnTo>
                    <a:pt x="977002" y="480584"/>
                  </a:lnTo>
                  <a:cubicBezTo>
                    <a:pt x="977002" y="539368"/>
                    <a:pt x="929348" y="587022"/>
                    <a:pt x="870564" y="587022"/>
                  </a:cubicBezTo>
                  <a:lnTo>
                    <a:pt x="106438" y="587022"/>
                  </a:lnTo>
                  <a:cubicBezTo>
                    <a:pt x="78209" y="587022"/>
                    <a:pt x="51136" y="575808"/>
                    <a:pt x="31175" y="555847"/>
                  </a:cubicBezTo>
                  <a:cubicBezTo>
                    <a:pt x="11214" y="535886"/>
                    <a:pt x="0" y="508813"/>
                    <a:pt x="0" y="480584"/>
                  </a:cubicBezTo>
                  <a:lnTo>
                    <a:pt x="0" y="106438"/>
                  </a:lnTo>
                  <a:cubicBezTo>
                    <a:pt x="0" y="78209"/>
                    <a:pt x="11214" y="51136"/>
                    <a:pt x="31175" y="31175"/>
                  </a:cubicBezTo>
                  <a:cubicBezTo>
                    <a:pt x="51136" y="11214"/>
                    <a:pt x="78209" y="0"/>
                    <a:pt x="106438" y="0"/>
                  </a:cubicBezTo>
                  <a:close/>
                </a:path>
              </a:pathLst>
            </a:custGeom>
            <a:solidFill>
              <a:srgbClr val="D4AC7C"/>
            </a:solidFill>
            <a:ln w="38100" cap="rnd">
              <a:solidFill>
                <a:srgbClr val="000000"/>
              </a:solidFill>
              <a:prstDash val="solid"/>
              <a:round/>
            </a:ln>
          </p:spPr>
        </p:sp>
        <p:sp>
          <p:nvSpPr>
            <p:cNvPr id="8" name="TextBox 8"/>
            <p:cNvSpPr txBox="1"/>
            <p:nvPr/>
          </p:nvSpPr>
          <p:spPr>
            <a:xfrm>
              <a:off x="0" y="-57150"/>
              <a:ext cx="977002" cy="644172"/>
            </a:xfrm>
            <a:prstGeom prst="rect">
              <a:avLst/>
            </a:prstGeom>
          </p:spPr>
          <p:txBody>
            <a:bodyPr lIns="50800" tIns="50800" rIns="50800" bIns="50800" rtlCol="0" anchor="ctr"/>
            <a:lstStyle/>
            <a:p>
              <a:pPr algn="ctr">
                <a:lnSpc>
                  <a:spcPts val="4480"/>
                </a:lnSpc>
              </a:pPr>
              <a:r>
                <a:rPr lang="en-US" sz="3200">
                  <a:solidFill>
                    <a:srgbClr val="FFFFFF"/>
                  </a:solidFill>
                  <a:latin typeface="Asap Bold" panose="020B0604020202020204" charset="0"/>
                </a:rPr>
                <a:t>NGƯỜI SỬ DỤNG LAO ĐỘNG</a:t>
              </a:r>
            </a:p>
          </p:txBody>
        </p:sp>
      </p:grpSp>
      <p:grpSp>
        <p:nvGrpSpPr>
          <p:cNvPr id="9" name="Group 9"/>
          <p:cNvGrpSpPr/>
          <p:nvPr/>
        </p:nvGrpSpPr>
        <p:grpSpPr>
          <a:xfrm>
            <a:off x="437616" y="2157767"/>
            <a:ext cx="1571625" cy="157162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9B8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598"/>
                </a:lnSpc>
              </a:pPr>
              <a:r>
                <a:rPr lang="en-US" sz="2570" dirty="0">
                  <a:solidFill>
                    <a:srgbClr val="000000"/>
                  </a:solidFill>
                  <a:latin typeface="Asap Bold" panose="020B0604020202020204" charset="0"/>
                </a:rPr>
                <a:t>VỐN</a:t>
              </a:r>
            </a:p>
          </p:txBody>
        </p:sp>
      </p:grpSp>
      <p:grpSp>
        <p:nvGrpSpPr>
          <p:cNvPr id="12" name="Group 12"/>
          <p:cNvGrpSpPr/>
          <p:nvPr/>
        </p:nvGrpSpPr>
        <p:grpSpPr>
          <a:xfrm>
            <a:off x="437616" y="4719203"/>
            <a:ext cx="2143125" cy="1753970"/>
            <a:chOff x="0" y="0"/>
            <a:chExt cx="1108364" cy="907104"/>
          </a:xfrm>
        </p:grpSpPr>
        <p:sp>
          <p:nvSpPr>
            <p:cNvPr id="13" name="Freeform 13"/>
            <p:cNvSpPr/>
            <p:nvPr/>
          </p:nvSpPr>
          <p:spPr>
            <a:xfrm>
              <a:off x="0" y="0"/>
              <a:ext cx="1108364" cy="907104"/>
            </a:xfrm>
            <a:custGeom>
              <a:avLst/>
              <a:gdLst/>
              <a:ahLst/>
              <a:cxnLst/>
              <a:rect l="l" t="t" r="r" b="b"/>
              <a:pathLst>
                <a:path w="1108364" h="907104">
                  <a:moveTo>
                    <a:pt x="554182" y="0"/>
                  </a:moveTo>
                  <a:cubicBezTo>
                    <a:pt x="248116" y="0"/>
                    <a:pt x="0" y="203062"/>
                    <a:pt x="0" y="453552"/>
                  </a:cubicBezTo>
                  <a:cubicBezTo>
                    <a:pt x="0" y="704042"/>
                    <a:pt x="248116" y="907104"/>
                    <a:pt x="554182" y="907104"/>
                  </a:cubicBezTo>
                  <a:cubicBezTo>
                    <a:pt x="860248" y="907104"/>
                    <a:pt x="1108364" y="704042"/>
                    <a:pt x="1108364" y="453552"/>
                  </a:cubicBezTo>
                  <a:cubicBezTo>
                    <a:pt x="1108364" y="203062"/>
                    <a:pt x="860248" y="0"/>
                    <a:pt x="554182" y="0"/>
                  </a:cubicBezTo>
                  <a:close/>
                </a:path>
              </a:pathLst>
            </a:custGeom>
            <a:solidFill>
              <a:srgbClr val="A69B8D"/>
            </a:solidFill>
          </p:spPr>
        </p:sp>
        <p:sp>
          <p:nvSpPr>
            <p:cNvPr id="14" name="TextBox 14"/>
            <p:cNvSpPr txBox="1"/>
            <p:nvPr/>
          </p:nvSpPr>
          <p:spPr>
            <a:xfrm>
              <a:off x="103909" y="37416"/>
              <a:ext cx="900545" cy="784647"/>
            </a:xfrm>
            <a:prstGeom prst="rect">
              <a:avLst/>
            </a:prstGeom>
          </p:spPr>
          <p:txBody>
            <a:bodyPr lIns="50800" tIns="50800" rIns="50800" bIns="50800" rtlCol="0" anchor="ctr"/>
            <a:lstStyle/>
            <a:p>
              <a:pPr algn="ctr">
                <a:lnSpc>
                  <a:spcPts val="3598"/>
                </a:lnSpc>
              </a:pPr>
              <a:r>
                <a:rPr lang="en-US" sz="2570">
                  <a:solidFill>
                    <a:srgbClr val="000000"/>
                  </a:solidFill>
                  <a:latin typeface="Asap Bold" panose="020B0604020202020204" charset="0"/>
                </a:rPr>
                <a:t>CƠ HỘI KINH DOANH</a:t>
              </a:r>
            </a:p>
          </p:txBody>
        </p:sp>
      </p:grpSp>
      <p:sp>
        <p:nvSpPr>
          <p:cNvPr id="15" name="AutoShape 15"/>
          <p:cNvSpPr/>
          <p:nvPr/>
        </p:nvSpPr>
        <p:spPr>
          <a:xfrm flipV="1">
            <a:off x="2580741" y="3437655"/>
            <a:ext cx="729809" cy="2158532"/>
          </a:xfrm>
          <a:prstGeom prst="line">
            <a:avLst/>
          </a:prstGeom>
          <a:ln w="38100" cap="flat">
            <a:solidFill>
              <a:srgbClr val="000000"/>
            </a:solidFill>
            <a:prstDash val="solid"/>
            <a:headEnd type="none" w="sm" len="sm"/>
            <a:tailEnd type="arrow" w="med" len="sm"/>
          </a:ln>
        </p:spPr>
      </p:sp>
      <p:sp>
        <p:nvSpPr>
          <p:cNvPr id="16" name="AutoShape 16"/>
          <p:cNvSpPr/>
          <p:nvPr/>
        </p:nvSpPr>
        <p:spPr>
          <a:xfrm>
            <a:off x="2009241" y="2943579"/>
            <a:ext cx="1301309" cy="494076"/>
          </a:xfrm>
          <a:prstGeom prst="line">
            <a:avLst/>
          </a:prstGeom>
          <a:ln w="38100" cap="flat">
            <a:solidFill>
              <a:srgbClr val="000000"/>
            </a:solidFill>
            <a:prstDash val="solid"/>
            <a:headEnd type="none" w="sm" len="sm"/>
            <a:tailEnd type="arrow" w="med" len="sm"/>
          </a:ln>
        </p:spPr>
      </p:sp>
      <p:grpSp>
        <p:nvGrpSpPr>
          <p:cNvPr id="17" name="Group 17"/>
          <p:cNvGrpSpPr/>
          <p:nvPr/>
        </p:nvGrpSpPr>
        <p:grpSpPr>
          <a:xfrm>
            <a:off x="15229043" y="1732726"/>
            <a:ext cx="1630083" cy="163008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9B8D"/>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598"/>
                </a:lnSpc>
              </a:pPr>
              <a:r>
                <a:rPr lang="en-US" sz="2570">
                  <a:solidFill>
                    <a:srgbClr val="000000"/>
                  </a:solidFill>
                  <a:latin typeface="Asap Bold" panose="020B0604020202020204" charset="0"/>
                </a:rPr>
                <a:t>TRÍ LỰC</a:t>
              </a:r>
            </a:p>
          </p:txBody>
        </p:sp>
      </p:grpSp>
      <p:grpSp>
        <p:nvGrpSpPr>
          <p:cNvPr id="20" name="Group 20"/>
          <p:cNvGrpSpPr/>
          <p:nvPr/>
        </p:nvGrpSpPr>
        <p:grpSpPr>
          <a:xfrm>
            <a:off x="16222171" y="3247669"/>
            <a:ext cx="1695238" cy="169523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9B8D"/>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598"/>
                </a:lnSpc>
              </a:pPr>
              <a:r>
                <a:rPr lang="en-US" sz="2570">
                  <a:solidFill>
                    <a:srgbClr val="000000"/>
                  </a:solidFill>
                  <a:latin typeface="Asap Bold" panose="020B0604020202020204" charset="0"/>
                </a:rPr>
                <a:t>THỂ LỰC</a:t>
              </a:r>
            </a:p>
          </p:txBody>
        </p:sp>
      </p:grpSp>
      <p:grpSp>
        <p:nvGrpSpPr>
          <p:cNvPr id="23" name="Group 23"/>
          <p:cNvGrpSpPr/>
          <p:nvPr/>
        </p:nvGrpSpPr>
        <p:grpSpPr>
          <a:xfrm>
            <a:off x="14881196" y="4942908"/>
            <a:ext cx="2188594" cy="218859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9B8D"/>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598"/>
                </a:lnSpc>
              </a:pPr>
              <a:r>
                <a:rPr lang="en-US" sz="2570">
                  <a:solidFill>
                    <a:srgbClr val="000000"/>
                  </a:solidFill>
                  <a:latin typeface="Asap Bold" panose="020B0604020202020204" charset="0"/>
                </a:rPr>
                <a:t>KỸ NĂNG, THÁI ĐỘ,...</a:t>
              </a:r>
            </a:p>
          </p:txBody>
        </p:sp>
      </p:grpSp>
      <p:sp>
        <p:nvSpPr>
          <p:cNvPr id="26" name="AutoShape 26"/>
          <p:cNvSpPr/>
          <p:nvPr/>
        </p:nvSpPr>
        <p:spPr>
          <a:xfrm flipH="1">
            <a:off x="14439688" y="3362809"/>
            <a:ext cx="1604396" cy="149692"/>
          </a:xfrm>
          <a:prstGeom prst="line">
            <a:avLst/>
          </a:prstGeom>
          <a:ln w="38100" cap="flat">
            <a:solidFill>
              <a:srgbClr val="000000"/>
            </a:solidFill>
            <a:prstDash val="solid"/>
            <a:headEnd type="none" w="sm" len="sm"/>
            <a:tailEnd type="arrow" w="med" len="sm"/>
          </a:ln>
        </p:spPr>
      </p:sp>
      <p:sp>
        <p:nvSpPr>
          <p:cNvPr id="27" name="AutoShape 27"/>
          <p:cNvSpPr/>
          <p:nvPr/>
        </p:nvSpPr>
        <p:spPr>
          <a:xfrm flipH="1" flipV="1">
            <a:off x="14439688" y="3512501"/>
            <a:ext cx="1782483" cy="582787"/>
          </a:xfrm>
          <a:prstGeom prst="line">
            <a:avLst/>
          </a:prstGeom>
          <a:ln w="38100" cap="flat">
            <a:solidFill>
              <a:srgbClr val="000000"/>
            </a:solidFill>
            <a:prstDash val="solid"/>
            <a:headEnd type="none" w="sm" len="sm"/>
            <a:tailEnd type="arrow" w="med" len="sm"/>
          </a:ln>
        </p:spPr>
      </p:sp>
      <p:sp>
        <p:nvSpPr>
          <p:cNvPr id="28" name="AutoShape 28"/>
          <p:cNvSpPr/>
          <p:nvPr/>
        </p:nvSpPr>
        <p:spPr>
          <a:xfrm flipH="1" flipV="1">
            <a:off x="14439688" y="3512501"/>
            <a:ext cx="1535805" cy="1430407"/>
          </a:xfrm>
          <a:prstGeom prst="line">
            <a:avLst/>
          </a:prstGeom>
          <a:ln w="38100" cap="flat">
            <a:solidFill>
              <a:srgbClr val="000000"/>
            </a:solidFill>
            <a:prstDash val="solid"/>
            <a:headEnd type="none" w="sm" len="sm"/>
            <a:tailEnd type="arrow" w="med" len="sm"/>
          </a:ln>
        </p:spPr>
      </p:sp>
      <p:sp>
        <p:nvSpPr>
          <p:cNvPr id="29" name="Freeform 29"/>
          <p:cNvSpPr/>
          <p:nvPr/>
        </p:nvSpPr>
        <p:spPr>
          <a:xfrm>
            <a:off x="7117715" y="2459161"/>
            <a:ext cx="3514809" cy="2057761"/>
          </a:xfrm>
          <a:custGeom>
            <a:avLst/>
            <a:gdLst/>
            <a:ahLst/>
            <a:cxnLst/>
            <a:rect l="l" t="t" r="r" b="b"/>
            <a:pathLst>
              <a:path w="3514809" h="2057761">
                <a:moveTo>
                  <a:pt x="0" y="0"/>
                </a:moveTo>
                <a:lnTo>
                  <a:pt x="3514808" y="0"/>
                </a:lnTo>
                <a:lnTo>
                  <a:pt x="3514808" y="2057760"/>
                </a:lnTo>
                <a:lnTo>
                  <a:pt x="0" y="205776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30" name="Group 30"/>
          <p:cNvGrpSpPr/>
          <p:nvPr/>
        </p:nvGrpSpPr>
        <p:grpSpPr>
          <a:xfrm>
            <a:off x="5758084" y="5153025"/>
            <a:ext cx="6515100" cy="1033895"/>
            <a:chOff x="0" y="0"/>
            <a:chExt cx="1715911" cy="272302"/>
          </a:xfrm>
        </p:grpSpPr>
        <p:sp>
          <p:nvSpPr>
            <p:cNvPr id="31" name="Freeform 31"/>
            <p:cNvSpPr/>
            <p:nvPr/>
          </p:nvSpPr>
          <p:spPr>
            <a:xfrm>
              <a:off x="0" y="0"/>
              <a:ext cx="1715911" cy="272302"/>
            </a:xfrm>
            <a:custGeom>
              <a:avLst/>
              <a:gdLst/>
              <a:ahLst/>
              <a:cxnLst/>
              <a:rect l="l" t="t" r="r" b="b"/>
              <a:pathLst>
                <a:path w="1715911" h="272302">
                  <a:moveTo>
                    <a:pt x="0" y="0"/>
                  </a:moveTo>
                  <a:lnTo>
                    <a:pt x="1715911" y="0"/>
                  </a:lnTo>
                  <a:lnTo>
                    <a:pt x="1715911" y="272302"/>
                  </a:lnTo>
                  <a:lnTo>
                    <a:pt x="0" y="272302"/>
                  </a:lnTo>
                  <a:close/>
                </a:path>
              </a:pathLst>
            </a:custGeom>
            <a:solidFill>
              <a:srgbClr val="AB7C6A"/>
            </a:solidFill>
          </p:spPr>
        </p:sp>
        <p:sp>
          <p:nvSpPr>
            <p:cNvPr id="32" name="TextBox 32"/>
            <p:cNvSpPr txBox="1"/>
            <p:nvPr/>
          </p:nvSpPr>
          <p:spPr>
            <a:xfrm>
              <a:off x="0" y="-85725"/>
              <a:ext cx="1715911" cy="358027"/>
            </a:xfrm>
            <a:prstGeom prst="rect">
              <a:avLst/>
            </a:prstGeom>
          </p:spPr>
          <p:txBody>
            <a:bodyPr lIns="50800" tIns="50800" rIns="50800" bIns="50800" rtlCol="0" anchor="ctr"/>
            <a:lstStyle/>
            <a:p>
              <a:pPr algn="ctr">
                <a:lnSpc>
                  <a:spcPts val="5880"/>
                </a:lnSpc>
              </a:pPr>
              <a:r>
                <a:rPr lang="en-US" sz="4200">
                  <a:solidFill>
                    <a:srgbClr val="000000"/>
                  </a:solidFill>
                  <a:latin typeface="Asap Bold" panose="020B0604020202020204" charset="0"/>
                </a:rPr>
                <a:t>SẢN XUẤT KINH DOANH</a:t>
              </a:r>
            </a:p>
          </p:txBody>
        </p:sp>
      </p:grpSp>
      <p:grpSp>
        <p:nvGrpSpPr>
          <p:cNvPr id="33" name="Group 33"/>
          <p:cNvGrpSpPr/>
          <p:nvPr/>
        </p:nvGrpSpPr>
        <p:grpSpPr>
          <a:xfrm>
            <a:off x="3328596" y="6967970"/>
            <a:ext cx="4333009" cy="1092411"/>
            <a:chOff x="0" y="0"/>
            <a:chExt cx="1141204" cy="287713"/>
          </a:xfrm>
        </p:grpSpPr>
        <p:sp>
          <p:nvSpPr>
            <p:cNvPr id="34" name="Freeform 34"/>
            <p:cNvSpPr/>
            <p:nvPr/>
          </p:nvSpPr>
          <p:spPr>
            <a:xfrm>
              <a:off x="0" y="0"/>
              <a:ext cx="1141204" cy="287713"/>
            </a:xfrm>
            <a:custGeom>
              <a:avLst/>
              <a:gdLst/>
              <a:ahLst/>
              <a:cxnLst/>
              <a:rect l="l" t="t" r="r" b="b"/>
              <a:pathLst>
                <a:path w="1141204" h="287713">
                  <a:moveTo>
                    <a:pt x="0" y="0"/>
                  </a:moveTo>
                  <a:lnTo>
                    <a:pt x="1141204" y="0"/>
                  </a:lnTo>
                  <a:lnTo>
                    <a:pt x="1141204" y="287713"/>
                  </a:lnTo>
                  <a:lnTo>
                    <a:pt x="0" y="287713"/>
                  </a:lnTo>
                  <a:close/>
                </a:path>
              </a:pathLst>
            </a:custGeom>
            <a:solidFill>
              <a:srgbClr val="C82424"/>
            </a:solidFill>
          </p:spPr>
        </p:sp>
        <p:sp>
          <p:nvSpPr>
            <p:cNvPr id="35" name="TextBox 35"/>
            <p:cNvSpPr txBox="1"/>
            <p:nvPr/>
          </p:nvSpPr>
          <p:spPr>
            <a:xfrm>
              <a:off x="0" y="-57150"/>
              <a:ext cx="1141204" cy="344863"/>
            </a:xfrm>
            <a:prstGeom prst="rect">
              <a:avLst/>
            </a:prstGeom>
          </p:spPr>
          <p:txBody>
            <a:bodyPr lIns="50800" tIns="50800" rIns="50800" bIns="50800" rtlCol="0" anchor="ctr"/>
            <a:lstStyle/>
            <a:p>
              <a:pPr algn="ctr">
                <a:lnSpc>
                  <a:spcPts val="4018"/>
                </a:lnSpc>
              </a:pPr>
              <a:r>
                <a:rPr lang="en-US" sz="2870">
                  <a:solidFill>
                    <a:srgbClr val="FFFFFF"/>
                  </a:solidFill>
                  <a:latin typeface="Asap Bold" panose="020B0604020202020204" charset="0"/>
                </a:rPr>
                <a:t>LỢI NHUẬN</a:t>
              </a:r>
            </a:p>
          </p:txBody>
        </p:sp>
      </p:grpSp>
      <p:grpSp>
        <p:nvGrpSpPr>
          <p:cNvPr id="36" name="Group 36"/>
          <p:cNvGrpSpPr/>
          <p:nvPr/>
        </p:nvGrpSpPr>
        <p:grpSpPr>
          <a:xfrm>
            <a:off x="10548187" y="6967970"/>
            <a:ext cx="4333009" cy="1092411"/>
            <a:chOff x="0" y="0"/>
            <a:chExt cx="1141204" cy="287713"/>
          </a:xfrm>
        </p:grpSpPr>
        <p:sp>
          <p:nvSpPr>
            <p:cNvPr id="37" name="Freeform 37"/>
            <p:cNvSpPr/>
            <p:nvPr/>
          </p:nvSpPr>
          <p:spPr>
            <a:xfrm>
              <a:off x="0" y="0"/>
              <a:ext cx="1141204" cy="287713"/>
            </a:xfrm>
            <a:custGeom>
              <a:avLst/>
              <a:gdLst/>
              <a:ahLst/>
              <a:cxnLst/>
              <a:rect l="l" t="t" r="r" b="b"/>
              <a:pathLst>
                <a:path w="1141204" h="287713">
                  <a:moveTo>
                    <a:pt x="0" y="0"/>
                  </a:moveTo>
                  <a:lnTo>
                    <a:pt x="1141204" y="0"/>
                  </a:lnTo>
                  <a:lnTo>
                    <a:pt x="1141204" y="287713"/>
                  </a:lnTo>
                  <a:lnTo>
                    <a:pt x="0" y="287713"/>
                  </a:lnTo>
                  <a:close/>
                </a:path>
              </a:pathLst>
            </a:custGeom>
            <a:solidFill>
              <a:srgbClr val="C82424"/>
            </a:solidFill>
          </p:spPr>
        </p:sp>
        <p:sp>
          <p:nvSpPr>
            <p:cNvPr id="38" name="TextBox 38"/>
            <p:cNvSpPr txBox="1"/>
            <p:nvPr/>
          </p:nvSpPr>
          <p:spPr>
            <a:xfrm>
              <a:off x="0" y="-57150"/>
              <a:ext cx="1141204" cy="344863"/>
            </a:xfrm>
            <a:prstGeom prst="rect">
              <a:avLst/>
            </a:prstGeom>
          </p:spPr>
          <p:txBody>
            <a:bodyPr lIns="50800" tIns="50800" rIns="50800" bIns="50800" rtlCol="0" anchor="ctr"/>
            <a:lstStyle/>
            <a:p>
              <a:pPr algn="ctr">
                <a:lnSpc>
                  <a:spcPts val="4018"/>
                </a:lnSpc>
              </a:pPr>
              <a:r>
                <a:rPr lang="en-US" sz="2870">
                  <a:solidFill>
                    <a:srgbClr val="FFFFFF"/>
                  </a:solidFill>
                  <a:latin typeface="Asap Bold" panose="020B0604020202020204" charset="0"/>
                </a:rPr>
                <a:t>THU NHẬP (LƯƠNG.  THƯỞNG,...)</a:t>
              </a:r>
            </a:p>
          </p:txBody>
        </p:sp>
      </p:grpSp>
      <p:grpSp>
        <p:nvGrpSpPr>
          <p:cNvPr id="39" name="Group 39"/>
          <p:cNvGrpSpPr/>
          <p:nvPr/>
        </p:nvGrpSpPr>
        <p:grpSpPr>
          <a:xfrm>
            <a:off x="1223428" y="8692896"/>
            <a:ext cx="4878532" cy="1130808"/>
            <a:chOff x="0" y="0"/>
            <a:chExt cx="1284881" cy="297826"/>
          </a:xfrm>
        </p:grpSpPr>
        <p:sp>
          <p:nvSpPr>
            <p:cNvPr id="40" name="Freeform 40"/>
            <p:cNvSpPr/>
            <p:nvPr/>
          </p:nvSpPr>
          <p:spPr>
            <a:xfrm>
              <a:off x="0" y="0"/>
              <a:ext cx="1284881" cy="297826"/>
            </a:xfrm>
            <a:custGeom>
              <a:avLst/>
              <a:gdLst/>
              <a:ahLst/>
              <a:cxnLst/>
              <a:rect l="l" t="t" r="r" b="b"/>
              <a:pathLst>
                <a:path w="1284881" h="297826">
                  <a:moveTo>
                    <a:pt x="0" y="0"/>
                  </a:moveTo>
                  <a:lnTo>
                    <a:pt x="1284881" y="0"/>
                  </a:lnTo>
                  <a:lnTo>
                    <a:pt x="1284881" y="297826"/>
                  </a:lnTo>
                  <a:lnTo>
                    <a:pt x="0" y="297826"/>
                  </a:lnTo>
                  <a:close/>
                </a:path>
              </a:pathLst>
            </a:custGeom>
            <a:solidFill>
              <a:srgbClr val="221B70"/>
            </a:solidFill>
          </p:spPr>
        </p:sp>
        <p:sp>
          <p:nvSpPr>
            <p:cNvPr id="41" name="TextBox 41"/>
            <p:cNvSpPr txBox="1"/>
            <p:nvPr/>
          </p:nvSpPr>
          <p:spPr>
            <a:xfrm>
              <a:off x="0" y="-57150"/>
              <a:ext cx="1284881" cy="354976"/>
            </a:xfrm>
            <a:prstGeom prst="rect">
              <a:avLst/>
            </a:prstGeom>
          </p:spPr>
          <p:txBody>
            <a:bodyPr lIns="50800" tIns="50800" rIns="50800" bIns="50800" rtlCol="0" anchor="ctr"/>
            <a:lstStyle/>
            <a:p>
              <a:pPr algn="ctr">
                <a:lnSpc>
                  <a:spcPts val="4199"/>
                </a:lnSpc>
              </a:pPr>
              <a:r>
                <a:rPr lang="en-US" sz="2999">
                  <a:solidFill>
                    <a:srgbClr val="FFFFFF"/>
                  </a:solidFill>
                  <a:latin typeface="Asap Bold" panose="020B0604020202020204" charset="0"/>
                </a:rPr>
                <a:t>THỐNG NHẤT: CÙNG PHỐI HỢP THỰC HIỆN</a:t>
              </a:r>
            </a:p>
          </p:txBody>
        </p:sp>
      </p:grpSp>
      <p:sp>
        <p:nvSpPr>
          <p:cNvPr id="42" name="TextBox 42"/>
          <p:cNvSpPr txBox="1"/>
          <p:nvPr/>
        </p:nvSpPr>
        <p:spPr>
          <a:xfrm>
            <a:off x="217141" y="789051"/>
            <a:ext cx="18929841" cy="555498"/>
          </a:xfrm>
          <a:prstGeom prst="rect">
            <a:avLst/>
          </a:prstGeom>
        </p:spPr>
        <p:txBody>
          <a:bodyPr lIns="0" tIns="0" rIns="0" bIns="0" rtlCol="0" anchor="t">
            <a:spAutoFit/>
          </a:bodyPr>
          <a:lstStyle/>
          <a:p>
            <a:pPr>
              <a:lnSpc>
                <a:spcPts val="4116"/>
              </a:lnSpc>
            </a:pPr>
            <a:r>
              <a:rPr lang="en-US" sz="4200">
                <a:solidFill>
                  <a:srgbClr val="FFFFFF"/>
                </a:solidFill>
                <a:latin typeface="Asap Bold"/>
              </a:rPr>
              <a:t>QUAN HỆ LỢI ÍCH GIỮA NGƯỜI LAO ĐỘNG VÀ NGƯỜI SỬ DỤNG LAO ĐỘNG</a:t>
            </a:r>
          </a:p>
        </p:txBody>
      </p:sp>
      <p:grpSp>
        <p:nvGrpSpPr>
          <p:cNvPr id="43" name="Group 43"/>
          <p:cNvGrpSpPr/>
          <p:nvPr/>
        </p:nvGrpSpPr>
        <p:grpSpPr>
          <a:xfrm>
            <a:off x="12273184" y="8692896"/>
            <a:ext cx="4878532" cy="1130808"/>
            <a:chOff x="0" y="0"/>
            <a:chExt cx="1284881" cy="297826"/>
          </a:xfrm>
        </p:grpSpPr>
        <p:sp>
          <p:nvSpPr>
            <p:cNvPr id="44" name="Freeform 44"/>
            <p:cNvSpPr/>
            <p:nvPr/>
          </p:nvSpPr>
          <p:spPr>
            <a:xfrm>
              <a:off x="0" y="0"/>
              <a:ext cx="1284881" cy="297826"/>
            </a:xfrm>
            <a:custGeom>
              <a:avLst/>
              <a:gdLst/>
              <a:ahLst/>
              <a:cxnLst/>
              <a:rect l="l" t="t" r="r" b="b"/>
              <a:pathLst>
                <a:path w="1284881" h="297826">
                  <a:moveTo>
                    <a:pt x="0" y="0"/>
                  </a:moveTo>
                  <a:lnTo>
                    <a:pt x="1284881" y="0"/>
                  </a:lnTo>
                  <a:lnTo>
                    <a:pt x="1284881" y="297826"/>
                  </a:lnTo>
                  <a:lnTo>
                    <a:pt x="0" y="297826"/>
                  </a:lnTo>
                  <a:close/>
                </a:path>
              </a:pathLst>
            </a:custGeom>
            <a:solidFill>
              <a:srgbClr val="221B70"/>
            </a:solidFill>
          </p:spPr>
        </p:sp>
        <p:sp>
          <p:nvSpPr>
            <p:cNvPr id="45" name="TextBox 45"/>
            <p:cNvSpPr txBox="1"/>
            <p:nvPr/>
          </p:nvSpPr>
          <p:spPr>
            <a:xfrm>
              <a:off x="0" y="-57150"/>
              <a:ext cx="1284881" cy="354976"/>
            </a:xfrm>
            <a:prstGeom prst="rect">
              <a:avLst/>
            </a:prstGeom>
          </p:spPr>
          <p:txBody>
            <a:bodyPr lIns="50800" tIns="50800" rIns="50800" bIns="50800" rtlCol="0" anchor="ctr"/>
            <a:lstStyle/>
            <a:p>
              <a:pPr algn="ctr">
                <a:lnSpc>
                  <a:spcPts val="4199"/>
                </a:lnSpc>
              </a:pPr>
              <a:r>
                <a:rPr lang="en-US" sz="2999" dirty="0">
                  <a:solidFill>
                    <a:srgbClr val="FFFFFF"/>
                  </a:solidFill>
                  <a:latin typeface="Asap Bold" panose="020B0604020202020204" charset="0"/>
                </a:rPr>
                <a:t>MÂU THUẪN: MÂU THUẪN VỀ QUYỀN LỢI</a:t>
              </a:r>
            </a:p>
          </p:txBody>
        </p:sp>
      </p:grpSp>
      <p:sp>
        <p:nvSpPr>
          <p:cNvPr id="46" name="AutoShape 46"/>
          <p:cNvSpPr/>
          <p:nvPr/>
        </p:nvSpPr>
        <p:spPr>
          <a:xfrm>
            <a:off x="5165327" y="4552080"/>
            <a:ext cx="3850307" cy="600945"/>
          </a:xfrm>
          <a:prstGeom prst="line">
            <a:avLst/>
          </a:prstGeom>
          <a:ln w="38100" cap="flat">
            <a:solidFill>
              <a:srgbClr val="000000"/>
            </a:solidFill>
            <a:prstDash val="solid"/>
            <a:headEnd type="none" w="sm" len="sm"/>
            <a:tailEnd type="arrow" w="med" len="sm"/>
          </a:ln>
        </p:spPr>
      </p:sp>
      <p:sp>
        <p:nvSpPr>
          <p:cNvPr id="47" name="AutoShape 47"/>
          <p:cNvSpPr/>
          <p:nvPr/>
        </p:nvSpPr>
        <p:spPr>
          <a:xfrm flipH="1">
            <a:off x="9015634" y="4626926"/>
            <a:ext cx="3569277" cy="526099"/>
          </a:xfrm>
          <a:prstGeom prst="line">
            <a:avLst/>
          </a:prstGeom>
          <a:ln w="38100" cap="flat">
            <a:solidFill>
              <a:srgbClr val="000000"/>
            </a:solidFill>
            <a:prstDash val="solid"/>
            <a:headEnd type="none" w="sm" len="sm"/>
            <a:tailEnd type="arrow" w="med" len="sm"/>
          </a:ln>
        </p:spPr>
      </p:sp>
      <p:sp>
        <p:nvSpPr>
          <p:cNvPr id="48" name="AutoShape 48"/>
          <p:cNvSpPr/>
          <p:nvPr/>
        </p:nvSpPr>
        <p:spPr>
          <a:xfrm flipH="1">
            <a:off x="5495101" y="6186920"/>
            <a:ext cx="3520533" cy="781050"/>
          </a:xfrm>
          <a:prstGeom prst="line">
            <a:avLst/>
          </a:prstGeom>
          <a:ln w="38100" cap="flat">
            <a:solidFill>
              <a:srgbClr val="000000"/>
            </a:solidFill>
            <a:prstDash val="solid"/>
            <a:headEnd type="none" w="sm" len="sm"/>
            <a:tailEnd type="arrow" w="med" len="sm"/>
          </a:ln>
        </p:spPr>
      </p:sp>
      <p:sp>
        <p:nvSpPr>
          <p:cNvPr id="49" name="AutoShape 49"/>
          <p:cNvSpPr/>
          <p:nvPr/>
        </p:nvSpPr>
        <p:spPr>
          <a:xfrm>
            <a:off x="9015634" y="6186920"/>
            <a:ext cx="3699058" cy="781050"/>
          </a:xfrm>
          <a:prstGeom prst="line">
            <a:avLst/>
          </a:prstGeom>
          <a:ln w="38100" cap="flat">
            <a:solidFill>
              <a:srgbClr val="000000"/>
            </a:solidFill>
            <a:prstDash val="solid"/>
            <a:headEnd type="none" w="sm" len="sm"/>
            <a:tailEnd type="arrow" w="med" len="sm"/>
          </a:ln>
        </p:spPr>
      </p:sp>
      <p:sp>
        <p:nvSpPr>
          <p:cNvPr id="50" name="AutoShape 50"/>
          <p:cNvSpPr/>
          <p:nvPr/>
        </p:nvSpPr>
        <p:spPr>
          <a:xfrm>
            <a:off x="7661605" y="7514176"/>
            <a:ext cx="2886581" cy="0"/>
          </a:xfrm>
          <a:prstGeom prst="line">
            <a:avLst/>
          </a:prstGeom>
          <a:ln w="38100" cap="flat">
            <a:solidFill>
              <a:srgbClr val="000000"/>
            </a:solidFill>
            <a:prstDash val="solid"/>
            <a:headEnd type="none" w="sm" len="sm"/>
            <a:tailEnd type="none" w="sm" len="sm"/>
          </a:ln>
        </p:spPr>
      </p:sp>
      <p:sp>
        <p:nvSpPr>
          <p:cNvPr id="51" name="AutoShape 51"/>
          <p:cNvSpPr/>
          <p:nvPr/>
        </p:nvSpPr>
        <p:spPr>
          <a:xfrm flipH="1">
            <a:off x="3662694" y="7514176"/>
            <a:ext cx="5442202" cy="1178720"/>
          </a:xfrm>
          <a:prstGeom prst="line">
            <a:avLst/>
          </a:prstGeom>
          <a:ln w="38100" cap="flat">
            <a:solidFill>
              <a:srgbClr val="000000"/>
            </a:solidFill>
            <a:prstDash val="solid"/>
            <a:headEnd type="none" w="sm" len="sm"/>
            <a:tailEnd type="arrow" w="med" len="sm"/>
          </a:ln>
        </p:spPr>
      </p:sp>
      <p:sp>
        <p:nvSpPr>
          <p:cNvPr id="52" name="AutoShape 52"/>
          <p:cNvSpPr/>
          <p:nvPr/>
        </p:nvSpPr>
        <p:spPr>
          <a:xfrm>
            <a:off x="9104896" y="7514176"/>
            <a:ext cx="5607553" cy="1178720"/>
          </a:xfrm>
          <a:prstGeom prst="line">
            <a:avLst/>
          </a:prstGeom>
          <a:ln w="38100" cap="flat">
            <a:solidFill>
              <a:srgbClr val="000000"/>
            </a:solidFill>
            <a:prstDash val="solid"/>
            <a:headEnd type="none" w="sm" len="sm"/>
            <a:tailEnd type="arrow" w="med" len="sm"/>
          </a:ln>
        </p:spPr>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0" y="439814"/>
            <a:ext cx="19051732" cy="1177773"/>
          </a:xfrm>
          <a:custGeom>
            <a:avLst/>
            <a:gdLst/>
            <a:ahLst/>
            <a:cxnLst/>
            <a:rect l="l" t="t" r="r" b="b"/>
            <a:pathLst>
              <a:path w="19051732" h="1177773">
                <a:moveTo>
                  <a:pt x="0" y="0"/>
                </a:moveTo>
                <a:lnTo>
                  <a:pt x="19051732" y="0"/>
                </a:lnTo>
                <a:lnTo>
                  <a:pt x="19051732" y="1177772"/>
                </a:lnTo>
                <a:lnTo>
                  <a:pt x="0" y="1177772"/>
                </a:lnTo>
                <a:lnTo>
                  <a:pt x="0" y="0"/>
                </a:lnTo>
                <a:close/>
              </a:path>
            </a:pathLst>
          </a:custGeom>
          <a:blipFill>
            <a:blip r:embed="rId2"/>
            <a:stretch>
              <a:fillRect l="-17187" t="-92172" b="-92172"/>
            </a:stretch>
          </a:blipFill>
        </p:spPr>
      </p:sp>
      <p:sp>
        <p:nvSpPr>
          <p:cNvPr id="3" name="Freeform 3"/>
          <p:cNvSpPr/>
          <p:nvPr/>
        </p:nvSpPr>
        <p:spPr>
          <a:xfrm>
            <a:off x="3763201" y="1617586"/>
            <a:ext cx="10761598" cy="5851619"/>
          </a:xfrm>
          <a:custGeom>
            <a:avLst/>
            <a:gdLst/>
            <a:ahLst/>
            <a:cxnLst/>
            <a:rect l="l" t="t" r="r" b="b"/>
            <a:pathLst>
              <a:path w="10761598" h="5851619">
                <a:moveTo>
                  <a:pt x="0" y="0"/>
                </a:moveTo>
                <a:lnTo>
                  <a:pt x="10761598" y="0"/>
                </a:lnTo>
                <a:lnTo>
                  <a:pt x="10761598" y="5851619"/>
                </a:lnTo>
                <a:lnTo>
                  <a:pt x="0" y="5851619"/>
                </a:lnTo>
                <a:lnTo>
                  <a:pt x="0" y="0"/>
                </a:lnTo>
                <a:close/>
              </a:path>
            </a:pathLst>
          </a:custGeom>
          <a:blipFill>
            <a:blip r:embed="rId3"/>
            <a:stretch>
              <a:fillRect/>
            </a:stretch>
          </a:blipFill>
        </p:spPr>
      </p:sp>
      <p:sp>
        <p:nvSpPr>
          <p:cNvPr id="4" name="Freeform 4"/>
          <p:cNvSpPr/>
          <p:nvPr/>
        </p:nvSpPr>
        <p:spPr>
          <a:xfrm>
            <a:off x="3126089" y="4543396"/>
            <a:ext cx="11503479" cy="5743604"/>
          </a:xfrm>
          <a:custGeom>
            <a:avLst/>
            <a:gdLst/>
            <a:ahLst/>
            <a:cxnLst/>
            <a:rect l="l" t="t" r="r" b="b"/>
            <a:pathLst>
              <a:path w="11503479" h="5743604">
                <a:moveTo>
                  <a:pt x="0" y="0"/>
                </a:moveTo>
                <a:lnTo>
                  <a:pt x="11503479" y="0"/>
                </a:lnTo>
                <a:lnTo>
                  <a:pt x="11503479" y="5743604"/>
                </a:lnTo>
                <a:lnTo>
                  <a:pt x="0" y="5743604"/>
                </a:lnTo>
                <a:lnTo>
                  <a:pt x="0" y="0"/>
                </a:lnTo>
                <a:close/>
              </a:path>
            </a:pathLst>
          </a:custGeom>
          <a:blipFill>
            <a:blip r:embed="rId4"/>
            <a:stretch>
              <a:fillRect/>
            </a:stretch>
          </a:blipFill>
        </p:spPr>
      </p:sp>
      <p:grpSp>
        <p:nvGrpSpPr>
          <p:cNvPr id="5" name="Group 5"/>
          <p:cNvGrpSpPr/>
          <p:nvPr/>
        </p:nvGrpSpPr>
        <p:grpSpPr>
          <a:xfrm>
            <a:off x="0" y="1617586"/>
            <a:ext cx="3763201" cy="8669414"/>
            <a:chOff x="0" y="0"/>
            <a:chExt cx="991131" cy="2283302"/>
          </a:xfrm>
        </p:grpSpPr>
        <p:sp>
          <p:nvSpPr>
            <p:cNvPr id="6" name="Freeform 6"/>
            <p:cNvSpPr/>
            <p:nvPr/>
          </p:nvSpPr>
          <p:spPr>
            <a:xfrm>
              <a:off x="0" y="0"/>
              <a:ext cx="991131" cy="2283302"/>
            </a:xfrm>
            <a:custGeom>
              <a:avLst/>
              <a:gdLst/>
              <a:ahLst/>
              <a:cxnLst/>
              <a:rect l="l" t="t" r="r" b="b"/>
              <a:pathLst>
                <a:path w="991131" h="2283302">
                  <a:moveTo>
                    <a:pt x="0" y="0"/>
                  </a:moveTo>
                  <a:lnTo>
                    <a:pt x="991131" y="0"/>
                  </a:lnTo>
                  <a:lnTo>
                    <a:pt x="991131" y="2283302"/>
                  </a:lnTo>
                  <a:lnTo>
                    <a:pt x="0" y="2283302"/>
                  </a:lnTo>
                  <a:close/>
                </a:path>
              </a:pathLst>
            </a:custGeom>
            <a:solidFill>
              <a:srgbClr val="A69B8D"/>
            </a:solidFill>
          </p:spPr>
        </p:sp>
        <p:sp>
          <p:nvSpPr>
            <p:cNvPr id="7" name="TextBox 7"/>
            <p:cNvSpPr txBox="1"/>
            <p:nvPr/>
          </p:nvSpPr>
          <p:spPr>
            <a:xfrm>
              <a:off x="0" y="-47625"/>
              <a:ext cx="991131" cy="2330927"/>
            </a:xfrm>
            <a:prstGeom prst="rect">
              <a:avLst/>
            </a:prstGeom>
          </p:spPr>
          <p:txBody>
            <a:bodyPr lIns="50800" tIns="50800" rIns="50800" bIns="50800" rtlCol="0" anchor="ctr"/>
            <a:lstStyle/>
            <a:p>
              <a:pPr algn="ctr">
                <a:lnSpc>
                  <a:spcPts val="3598"/>
                </a:lnSpc>
              </a:pPr>
              <a:endParaRPr/>
            </a:p>
          </p:txBody>
        </p:sp>
      </p:grpSp>
      <p:grpSp>
        <p:nvGrpSpPr>
          <p:cNvPr id="8" name="Group 8"/>
          <p:cNvGrpSpPr/>
          <p:nvPr/>
        </p:nvGrpSpPr>
        <p:grpSpPr>
          <a:xfrm>
            <a:off x="14524799" y="1617586"/>
            <a:ext cx="3763201" cy="8669414"/>
            <a:chOff x="0" y="0"/>
            <a:chExt cx="991131" cy="2283302"/>
          </a:xfrm>
        </p:grpSpPr>
        <p:sp>
          <p:nvSpPr>
            <p:cNvPr id="9" name="Freeform 9"/>
            <p:cNvSpPr/>
            <p:nvPr/>
          </p:nvSpPr>
          <p:spPr>
            <a:xfrm>
              <a:off x="0" y="0"/>
              <a:ext cx="991131" cy="2283302"/>
            </a:xfrm>
            <a:custGeom>
              <a:avLst/>
              <a:gdLst/>
              <a:ahLst/>
              <a:cxnLst/>
              <a:rect l="l" t="t" r="r" b="b"/>
              <a:pathLst>
                <a:path w="991131" h="2283302">
                  <a:moveTo>
                    <a:pt x="0" y="0"/>
                  </a:moveTo>
                  <a:lnTo>
                    <a:pt x="991131" y="0"/>
                  </a:lnTo>
                  <a:lnTo>
                    <a:pt x="991131" y="2283302"/>
                  </a:lnTo>
                  <a:lnTo>
                    <a:pt x="0" y="2283302"/>
                  </a:lnTo>
                  <a:close/>
                </a:path>
              </a:pathLst>
            </a:custGeom>
            <a:solidFill>
              <a:srgbClr val="A69B8D"/>
            </a:solidFill>
          </p:spPr>
        </p:sp>
        <p:sp>
          <p:nvSpPr>
            <p:cNvPr id="10" name="TextBox 10"/>
            <p:cNvSpPr txBox="1"/>
            <p:nvPr/>
          </p:nvSpPr>
          <p:spPr>
            <a:xfrm>
              <a:off x="0" y="-47625"/>
              <a:ext cx="991131" cy="2330927"/>
            </a:xfrm>
            <a:prstGeom prst="rect">
              <a:avLst/>
            </a:prstGeom>
          </p:spPr>
          <p:txBody>
            <a:bodyPr lIns="50800" tIns="50800" rIns="50800" bIns="50800" rtlCol="0" anchor="ctr"/>
            <a:lstStyle/>
            <a:p>
              <a:pPr algn="ctr">
                <a:lnSpc>
                  <a:spcPts val="3598"/>
                </a:lnSpc>
              </a:pPr>
              <a:endParaRPr/>
            </a:p>
          </p:txBody>
        </p:sp>
      </p:grpSp>
      <p:sp>
        <p:nvSpPr>
          <p:cNvPr id="11" name="TextBox 11"/>
          <p:cNvSpPr txBox="1"/>
          <p:nvPr/>
        </p:nvSpPr>
        <p:spPr>
          <a:xfrm>
            <a:off x="1697845" y="789051"/>
            <a:ext cx="18929841" cy="555498"/>
          </a:xfrm>
          <a:prstGeom prst="rect">
            <a:avLst/>
          </a:prstGeom>
        </p:spPr>
        <p:txBody>
          <a:bodyPr lIns="0" tIns="0" rIns="0" bIns="0" rtlCol="0" anchor="t">
            <a:spAutoFit/>
          </a:bodyPr>
          <a:lstStyle/>
          <a:p>
            <a:pPr>
              <a:lnSpc>
                <a:spcPts val="4116"/>
              </a:lnSpc>
            </a:pPr>
            <a:r>
              <a:rPr lang="en-US" sz="4200">
                <a:solidFill>
                  <a:srgbClr val="FFFFFF"/>
                </a:solidFill>
                <a:latin typeface="Asap Bold"/>
              </a:rPr>
              <a:t>QUAN HỆ LỢI ÍCH GIỮA NHỮNG NGƯỜI SỬ DỤNG LAO ĐỘNG</a:t>
            </a:r>
          </a:p>
        </p:txBody>
      </p:sp>
      <p:sp>
        <p:nvSpPr>
          <p:cNvPr id="12" name="TextBox 12"/>
          <p:cNvSpPr txBox="1"/>
          <p:nvPr/>
        </p:nvSpPr>
        <p:spPr>
          <a:xfrm>
            <a:off x="267225" y="2803984"/>
            <a:ext cx="3197237" cy="4470134"/>
          </a:xfrm>
          <a:prstGeom prst="rect">
            <a:avLst/>
          </a:prstGeom>
        </p:spPr>
        <p:txBody>
          <a:bodyPr lIns="0" tIns="0" rIns="0" bIns="0" rtlCol="0" anchor="t">
            <a:spAutoFit/>
          </a:bodyPr>
          <a:lstStyle/>
          <a:p>
            <a:pPr algn="ctr">
              <a:lnSpc>
                <a:spcPts val="5880"/>
              </a:lnSpc>
              <a:spcBef>
                <a:spcPct val="0"/>
              </a:spcBef>
            </a:pPr>
            <a:r>
              <a:rPr lang="en-US" sz="4200" dirty="0" err="1">
                <a:solidFill>
                  <a:srgbClr val="FFFFFF"/>
                </a:solidFill>
                <a:latin typeface="Asap Bold" panose="020B0604020202020204" charset="0"/>
              </a:rPr>
              <a:t>Những</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người</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sử</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dụng</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lao</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động</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có</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quan</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hệ</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lợi</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ích</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kinh</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tế</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chặt</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chẽ</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với</a:t>
            </a:r>
            <a:r>
              <a:rPr lang="en-US" sz="4200" dirty="0">
                <a:solidFill>
                  <a:srgbClr val="FFFFFF"/>
                </a:solidFill>
                <a:latin typeface="Asap Bold" panose="020B0604020202020204" charset="0"/>
              </a:rPr>
              <a:t> </a:t>
            </a:r>
            <a:r>
              <a:rPr lang="en-US" sz="4200" dirty="0" err="1">
                <a:solidFill>
                  <a:srgbClr val="FFFFFF"/>
                </a:solidFill>
                <a:latin typeface="Asap Bold" panose="020B0604020202020204" charset="0"/>
              </a:rPr>
              <a:t>nhau</a:t>
            </a:r>
            <a:endParaRPr lang="en-US" sz="4200" dirty="0">
              <a:solidFill>
                <a:srgbClr val="FFFFFF"/>
              </a:solidFill>
              <a:latin typeface="Asap Bold" panose="020B0604020202020204" charset="0"/>
            </a:endParaRPr>
          </a:p>
        </p:txBody>
      </p:sp>
      <p:sp>
        <p:nvSpPr>
          <p:cNvPr id="13" name="TextBox 13"/>
          <p:cNvSpPr txBox="1"/>
          <p:nvPr/>
        </p:nvSpPr>
        <p:spPr>
          <a:xfrm>
            <a:off x="14629568" y="2061034"/>
            <a:ext cx="3439357" cy="6739987"/>
          </a:xfrm>
          <a:prstGeom prst="rect">
            <a:avLst/>
          </a:prstGeom>
        </p:spPr>
        <p:txBody>
          <a:bodyPr lIns="0" tIns="0" rIns="0" bIns="0" rtlCol="0" anchor="t">
            <a:spAutoFit/>
          </a:bodyPr>
          <a:lstStyle/>
          <a:p>
            <a:pPr algn="ctr">
              <a:lnSpc>
                <a:spcPts val="5880"/>
              </a:lnSpc>
              <a:spcBef>
                <a:spcPct val="0"/>
              </a:spcBef>
            </a:pPr>
            <a:r>
              <a:rPr lang="en-US" sz="4200">
                <a:solidFill>
                  <a:srgbClr val="FFFFFF"/>
                </a:solidFill>
                <a:latin typeface="Asap Bold" panose="020B0604020202020204" charset="0"/>
              </a:rPr>
              <a:t>Sự thống nhất về lợi ích kinh tế làm cho những người sử dụng lao động liên kết chặt chẽ với nhau, hỗ trợ lẫn nhau.</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0" y="439814"/>
            <a:ext cx="19051732" cy="1177773"/>
          </a:xfrm>
          <a:custGeom>
            <a:avLst/>
            <a:gdLst/>
            <a:ahLst/>
            <a:cxnLst/>
            <a:rect l="l" t="t" r="r" b="b"/>
            <a:pathLst>
              <a:path w="19051732" h="1177773">
                <a:moveTo>
                  <a:pt x="0" y="0"/>
                </a:moveTo>
                <a:lnTo>
                  <a:pt x="19051732" y="0"/>
                </a:lnTo>
                <a:lnTo>
                  <a:pt x="19051732" y="1177772"/>
                </a:lnTo>
                <a:lnTo>
                  <a:pt x="0" y="1177772"/>
                </a:lnTo>
                <a:lnTo>
                  <a:pt x="0" y="0"/>
                </a:lnTo>
                <a:close/>
              </a:path>
            </a:pathLst>
          </a:custGeom>
          <a:blipFill>
            <a:blip r:embed="rId2"/>
            <a:stretch>
              <a:fillRect l="-17187" t="-92172" b="-92172"/>
            </a:stretch>
          </a:blipFill>
        </p:spPr>
      </p:sp>
      <p:sp>
        <p:nvSpPr>
          <p:cNvPr id="3" name="Freeform 3"/>
          <p:cNvSpPr/>
          <p:nvPr/>
        </p:nvSpPr>
        <p:spPr>
          <a:xfrm>
            <a:off x="-1505685" y="5594274"/>
            <a:ext cx="8767294" cy="5000408"/>
          </a:xfrm>
          <a:custGeom>
            <a:avLst/>
            <a:gdLst/>
            <a:ahLst/>
            <a:cxnLst/>
            <a:rect l="l" t="t" r="r" b="b"/>
            <a:pathLst>
              <a:path w="8767294" h="5000408">
                <a:moveTo>
                  <a:pt x="0" y="0"/>
                </a:moveTo>
                <a:lnTo>
                  <a:pt x="8767294" y="0"/>
                </a:lnTo>
                <a:lnTo>
                  <a:pt x="8767294" y="5000409"/>
                </a:lnTo>
                <a:lnTo>
                  <a:pt x="0" y="5000409"/>
                </a:lnTo>
                <a:lnTo>
                  <a:pt x="0" y="0"/>
                </a:lnTo>
                <a:close/>
              </a:path>
            </a:pathLst>
          </a:custGeom>
          <a:blipFill>
            <a:blip r:embed="rId3"/>
            <a:stretch>
              <a:fillRect/>
            </a:stretch>
          </a:blipFill>
        </p:spPr>
      </p:sp>
      <p:sp>
        <p:nvSpPr>
          <p:cNvPr id="4" name="Freeform 4"/>
          <p:cNvSpPr/>
          <p:nvPr/>
        </p:nvSpPr>
        <p:spPr>
          <a:xfrm>
            <a:off x="11025510" y="5491573"/>
            <a:ext cx="8358766" cy="4795427"/>
          </a:xfrm>
          <a:custGeom>
            <a:avLst/>
            <a:gdLst/>
            <a:ahLst/>
            <a:cxnLst/>
            <a:rect l="l" t="t" r="r" b="b"/>
            <a:pathLst>
              <a:path w="8358766" h="4795427">
                <a:moveTo>
                  <a:pt x="0" y="0"/>
                </a:moveTo>
                <a:lnTo>
                  <a:pt x="8358766" y="0"/>
                </a:lnTo>
                <a:lnTo>
                  <a:pt x="8358766" y="4795427"/>
                </a:lnTo>
                <a:lnTo>
                  <a:pt x="0" y="4795427"/>
                </a:lnTo>
                <a:lnTo>
                  <a:pt x="0" y="0"/>
                </a:lnTo>
                <a:close/>
              </a:path>
            </a:pathLst>
          </a:custGeom>
          <a:blipFill>
            <a:blip r:embed="rId4"/>
            <a:stretch>
              <a:fillRect l="-11728" r="-3174"/>
            </a:stretch>
          </a:blipFill>
        </p:spPr>
      </p:sp>
      <p:sp>
        <p:nvSpPr>
          <p:cNvPr id="5" name="Freeform 5"/>
          <p:cNvSpPr/>
          <p:nvPr/>
        </p:nvSpPr>
        <p:spPr>
          <a:xfrm>
            <a:off x="5348930" y="5663383"/>
            <a:ext cx="5863612" cy="4931300"/>
          </a:xfrm>
          <a:custGeom>
            <a:avLst/>
            <a:gdLst/>
            <a:ahLst/>
            <a:cxnLst/>
            <a:rect l="l" t="t" r="r" b="b"/>
            <a:pathLst>
              <a:path w="5863612" h="4931300">
                <a:moveTo>
                  <a:pt x="0" y="0"/>
                </a:moveTo>
                <a:lnTo>
                  <a:pt x="5863612" y="0"/>
                </a:lnTo>
                <a:lnTo>
                  <a:pt x="5863612" y="4931300"/>
                </a:lnTo>
                <a:lnTo>
                  <a:pt x="0" y="4931300"/>
                </a:lnTo>
                <a:lnTo>
                  <a:pt x="0" y="0"/>
                </a:lnTo>
                <a:close/>
              </a:path>
            </a:pathLst>
          </a:custGeom>
          <a:blipFill>
            <a:blip r:embed="rId5"/>
            <a:stretch>
              <a:fillRect l="-11539" r="-56899"/>
            </a:stretch>
          </a:blipFill>
        </p:spPr>
      </p:sp>
      <p:grpSp>
        <p:nvGrpSpPr>
          <p:cNvPr id="6" name="Group 6"/>
          <p:cNvGrpSpPr/>
          <p:nvPr/>
        </p:nvGrpSpPr>
        <p:grpSpPr>
          <a:xfrm>
            <a:off x="9570893" y="1868527"/>
            <a:ext cx="8541327" cy="3484591"/>
            <a:chOff x="0" y="0"/>
            <a:chExt cx="2249568" cy="917752"/>
          </a:xfrm>
        </p:grpSpPr>
        <p:sp>
          <p:nvSpPr>
            <p:cNvPr id="7" name="Freeform 7"/>
            <p:cNvSpPr/>
            <p:nvPr/>
          </p:nvSpPr>
          <p:spPr>
            <a:xfrm>
              <a:off x="0" y="0"/>
              <a:ext cx="2249568" cy="917752"/>
            </a:xfrm>
            <a:custGeom>
              <a:avLst/>
              <a:gdLst/>
              <a:ahLst/>
              <a:cxnLst/>
              <a:rect l="l" t="t" r="r" b="b"/>
              <a:pathLst>
                <a:path w="2249568" h="917752">
                  <a:moveTo>
                    <a:pt x="46227" y="0"/>
                  </a:moveTo>
                  <a:lnTo>
                    <a:pt x="2203341" y="0"/>
                  </a:lnTo>
                  <a:cubicBezTo>
                    <a:pt x="2228871" y="0"/>
                    <a:pt x="2249568" y="20696"/>
                    <a:pt x="2249568" y="46227"/>
                  </a:cubicBezTo>
                  <a:lnTo>
                    <a:pt x="2249568" y="871526"/>
                  </a:lnTo>
                  <a:cubicBezTo>
                    <a:pt x="2249568" y="897056"/>
                    <a:pt x="2228871" y="917752"/>
                    <a:pt x="2203341" y="917752"/>
                  </a:cubicBezTo>
                  <a:lnTo>
                    <a:pt x="46227" y="917752"/>
                  </a:lnTo>
                  <a:cubicBezTo>
                    <a:pt x="20696" y="917752"/>
                    <a:pt x="0" y="897056"/>
                    <a:pt x="0" y="871526"/>
                  </a:cubicBezTo>
                  <a:lnTo>
                    <a:pt x="0" y="46227"/>
                  </a:lnTo>
                  <a:cubicBezTo>
                    <a:pt x="0" y="20696"/>
                    <a:pt x="20696" y="0"/>
                    <a:pt x="46227" y="0"/>
                  </a:cubicBezTo>
                  <a:close/>
                </a:path>
              </a:pathLst>
            </a:custGeom>
            <a:solidFill>
              <a:srgbClr val="FFFFFF"/>
            </a:solidFill>
          </p:spPr>
        </p:sp>
        <p:sp>
          <p:nvSpPr>
            <p:cNvPr id="8" name="TextBox 8"/>
            <p:cNvSpPr txBox="1"/>
            <p:nvPr/>
          </p:nvSpPr>
          <p:spPr>
            <a:xfrm>
              <a:off x="0" y="-47625"/>
              <a:ext cx="2249568" cy="965377"/>
            </a:xfrm>
            <a:prstGeom prst="rect">
              <a:avLst/>
            </a:prstGeom>
          </p:spPr>
          <p:txBody>
            <a:bodyPr lIns="50800" tIns="50800" rIns="50800" bIns="50800" rtlCol="0" anchor="ctr"/>
            <a:lstStyle/>
            <a:p>
              <a:pPr algn="ctr">
                <a:lnSpc>
                  <a:spcPts val="3598"/>
                </a:lnSpc>
              </a:pPr>
              <a:endParaRPr/>
            </a:p>
          </p:txBody>
        </p:sp>
      </p:grpSp>
      <p:sp>
        <p:nvSpPr>
          <p:cNvPr id="9" name="AutoShape 9"/>
          <p:cNvSpPr/>
          <p:nvPr/>
        </p:nvSpPr>
        <p:spPr>
          <a:xfrm flipV="1">
            <a:off x="8382075" y="3536639"/>
            <a:ext cx="845065" cy="12624"/>
          </a:xfrm>
          <a:prstGeom prst="line">
            <a:avLst/>
          </a:prstGeom>
          <a:ln w="114300" cap="flat">
            <a:solidFill>
              <a:srgbClr val="000000"/>
            </a:solidFill>
            <a:prstDash val="solid"/>
            <a:headEnd type="none" w="sm" len="sm"/>
            <a:tailEnd type="triangle" w="lg" len="med"/>
          </a:ln>
        </p:spPr>
      </p:sp>
      <p:grpSp>
        <p:nvGrpSpPr>
          <p:cNvPr id="10" name="Group 10"/>
          <p:cNvGrpSpPr/>
          <p:nvPr/>
        </p:nvGrpSpPr>
        <p:grpSpPr>
          <a:xfrm>
            <a:off x="248314" y="1877359"/>
            <a:ext cx="7787986" cy="3475759"/>
            <a:chOff x="0" y="0"/>
            <a:chExt cx="2051157" cy="915426"/>
          </a:xfrm>
        </p:grpSpPr>
        <p:sp>
          <p:nvSpPr>
            <p:cNvPr id="11" name="Freeform 11"/>
            <p:cNvSpPr/>
            <p:nvPr/>
          </p:nvSpPr>
          <p:spPr>
            <a:xfrm>
              <a:off x="0" y="0"/>
              <a:ext cx="2051157" cy="915426"/>
            </a:xfrm>
            <a:custGeom>
              <a:avLst/>
              <a:gdLst/>
              <a:ahLst/>
              <a:cxnLst/>
              <a:rect l="l" t="t" r="r" b="b"/>
              <a:pathLst>
                <a:path w="2051157" h="915426">
                  <a:moveTo>
                    <a:pt x="50698" y="0"/>
                  </a:moveTo>
                  <a:lnTo>
                    <a:pt x="2000459" y="0"/>
                  </a:lnTo>
                  <a:cubicBezTo>
                    <a:pt x="2013905" y="0"/>
                    <a:pt x="2026800" y="5341"/>
                    <a:pt x="2036308" y="14849"/>
                  </a:cubicBezTo>
                  <a:cubicBezTo>
                    <a:pt x="2045816" y="24357"/>
                    <a:pt x="2051157" y="37252"/>
                    <a:pt x="2051157" y="50698"/>
                  </a:cubicBezTo>
                  <a:lnTo>
                    <a:pt x="2051157" y="864728"/>
                  </a:lnTo>
                  <a:cubicBezTo>
                    <a:pt x="2051157" y="878174"/>
                    <a:pt x="2045816" y="891069"/>
                    <a:pt x="2036308" y="900577"/>
                  </a:cubicBezTo>
                  <a:cubicBezTo>
                    <a:pt x="2026800" y="910085"/>
                    <a:pt x="2013905" y="915426"/>
                    <a:pt x="2000459" y="915426"/>
                  </a:cubicBezTo>
                  <a:lnTo>
                    <a:pt x="50698" y="915426"/>
                  </a:lnTo>
                  <a:cubicBezTo>
                    <a:pt x="37252" y="915426"/>
                    <a:pt x="24357" y="910085"/>
                    <a:pt x="14849" y="900577"/>
                  </a:cubicBezTo>
                  <a:cubicBezTo>
                    <a:pt x="5341" y="891069"/>
                    <a:pt x="0" y="878174"/>
                    <a:pt x="0" y="864728"/>
                  </a:cubicBezTo>
                  <a:lnTo>
                    <a:pt x="0" y="50698"/>
                  </a:lnTo>
                  <a:cubicBezTo>
                    <a:pt x="0" y="37252"/>
                    <a:pt x="5341" y="24357"/>
                    <a:pt x="14849" y="14849"/>
                  </a:cubicBezTo>
                  <a:cubicBezTo>
                    <a:pt x="24357" y="5341"/>
                    <a:pt x="37252" y="0"/>
                    <a:pt x="50698" y="0"/>
                  </a:cubicBezTo>
                  <a:close/>
                </a:path>
              </a:pathLst>
            </a:custGeom>
            <a:solidFill>
              <a:srgbClr val="FFFFFF"/>
            </a:solidFill>
          </p:spPr>
        </p:sp>
        <p:sp>
          <p:nvSpPr>
            <p:cNvPr id="12" name="TextBox 12"/>
            <p:cNvSpPr txBox="1"/>
            <p:nvPr/>
          </p:nvSpPr>
          <p:spPr>
            <a:xfrm>
              <a:off x="0" y="-47625"/>
              <a:ext cx="2051157" cy="963051"/>
            </a:xfrm>
            <a:prstGeom prst="rect">
              <a:avLst/>
            </a:prstGeom>
          </p:spPr>
          <p:txBody>
            <a:bodyPr lIns="50800" tIns="50800" rIns="50800" bIns="50800" rtlCol="0" anchor="ctr"/>
            <a:lstStyle/>
            <a:p>
              <a:pPr algn="ctr">
                <a:lnSpc>
                  <a:spcPts val="3598"/>
                </a:lnSpc>
              </a:pPr>
              <a:endParaRPr/>
            </a:p>
          </p:txBody>
        </p:sp>
      </p:grpSp>
      <p:sp>
        <p:nvSpPr>
          <p:cNvPr id="13" name="TextBox 13"/>
          <p:cNvSpPr txBox="1"/>
          <p:nvPr/>
        </p:nvSpPr>
        <p:spPr>
          <a:xfrm>
            <a:off x="3178550" y="789051"/>
            <a:ext cx="18929841" cy="555498"/>
          </a:xfrm>
          <a:prstGeom prst="rect">
            <a:avLst/>
          </a:prstGeom>
        </p:spPr>
        <p:txBody>
          <a:bodyPr lIns="0" tIns="0" rIns="0" bIns="0" rtlCol="0" anchor="t">
            <a:spAutoFit/>
          </a:bodyPr>
          <a:lstStyle/>
          <a:p>
            <a:pPr>
              <a:lnSpc>
                <a:spcPts val="4116"/>
              </a:lnSpc>
            </a:pPr>
            <a:r>
              <a:rPr lang="en-US" sz="4200">
                <a:solidFill>
                  <a:srgbClr val="FFFFFF"/>
                </a:solidFill>
                <a:latin typeface="Asap Bold"/>
              </a:rPr>
              <a:t>QUAN HỆ LỢI ÍCH GIỮA NHỮNG NGƯỜI LAO ĐỘNG</a:t>
            </a:r>
          </a:p>
        </p:txBody>
      </p:sp>
      <p:sp>
        <p:nvSpPr>
          <p:cNvPr id="14" name="TextBox 14"/>
          <p:cNvSpPr txBox="1"/>
          <p:nvPr/>
        </p:nvSpPr>
        <p:spPr>
          <a:xfrm>
            <a:off x="507463" y="1980489"/>
            <a:ext cx="7226058" cy="3268345"/>
          </a:xfrm>
          <a:prstGeom prst="rect">
            <a:avLst/>
          </a:prstGeom>
        </p:spPr>
        <p:txBody>
          <a:bodyPr lIns="0" tIns="0" rIns="0" bIns="0" rtlCol="0" anchor="t">
            <a:spAutoFit/>
          </a:bodyPr>
          <a:lstStyle/>
          <a:p>
            <a:pPr algn="just">
              <a:lnSpc>
                <a:spcPts val="5179"/>
              </a:lnSpc>
              <a:spcBef>
                <a:spcPct val="0"/>
              </a:spcBef>
            </a:pPr>
            <a:r>
              <a:rPr lang="en-US" sz="3699">
                <a:solidFill>
                  <a:srgbClr val="000000"/>
                </a:solidFill>
                <a:latin typeface="Asap Bold"/>
              </a:rPr>
              <a:t>Có nhiều </a:t>
            </a:r>
            <a:r>
              <a:rPr lang="en-US" sz="3699">
                <a:solidFill>
                  <a:srgbClr val="C82424"/>
                </a:solidFill>
                <a:latin typeface="Asap Bold"/>
              </a:rPr>
              <a:t>người bán sức lao động</a:t>
            </a:r>
            <a:r>
              <a:rPr lang="en-US" sz="3699">
                <a:solidFill>
                  <a:srgbClr val="000000"/>
                </a:solidFill>
                <a:latin typeface="Asap Bold"/>
              </a:rPr>
              <a:t>, người lao động phải </a:t>
            </a:r>
            <a:r>
              <a:rPr lang="en-US" sz="3699">
                <a:solidFill>
                  <a:srgbClr val="221B70"/>
                </a:solidFill>
                <a:latin typeface="Asap Bold"/>
              </a:rPr>
              <a:t>cạnh tranh</a:t>
            </a:r>
            <a:r>
              <a:rPr lang="en-US" sz="3699">
                <a:solidFill>
                  <a:srgbClr val="000000"/>
                </a:solidFill>
                <a:latin typeface="Asap Bold"/>
              </a:rPr>
              <a:t> với nhau. Hậu quả là </a:t>
            </a:r>
            <a:r>
              <a:rPr lang="en-US" sz="3699">
                <a:solidFill>
                  <a:srgbClr val="146C72"/>
                </a:solidFill>
                <a:latin typeface="Asap Bold"/>
              </a:rPr>
              <a:t>tiền lương</a:t>
            </a:r>
            <a:r>
              <a:rPr lang="en-US" sz="3699">
                <a:solidFill>
                  <a:srgbClr val="000000"/>
                </a:solidFill>
                <a:latin typeface="Asap Bold"/>
              </a:rPr>
              <a:t> của người lao động bị </a:t>
            </a:r>
            <a:r>
              <a:rPr lang="en-US" sz="3699">
                <a:solidFill>
                  <a:srgbClr val="221B70"/>
                </a:solidFill>
                <a:latin typeface="Asap Bold"/>
              </a:rPr>
              <a:t>giảm xuống</a:t>
            </a:r>
            <a:r>
              <a:rPr lang="en-US" sz="3699">
                <a:solidFill>
                  <a:srgbClr val="000000"/>
                </a:solidFill>
                <a:latin typeface="Asap Bold"/>
              </a:rPr>
              <a:t>, một bộ phận người lao động bị </a:t>
            </a:r>
            <a:r>
              <a:rPr lang="en-US" sz="3699">
                <a:solidFill>
                  <a:srgbClr val="C82424"/>
                </a:solidFill>
                <a:latin typeface="Asap Bold"/>
              </a:rPr>
              <a:t>sa thải</a:t>
            </a:r>
            <a:r>
              <a:rPr lang="en-US" sz="3699">
                <a:solidFill>
                  <a:srgbClr val="000000"/>
                </a:solidFill>
                <a:latin typeface="Asap Bold"/>
              </a:rPr>
              <a:t>.</a:t>
            </a:r>
          </a:p>
        </p:txBody>
      </p:sp>
      <p:sp>
        <p:nvSpPr>
          <p:cNvPr id="15" name="TextBox 15"/>
          <p:cNvSpPr txBox="1"/>
          <p:nvPr/>
        </p:nvSpPr>
        <p:spPr>
          <a:xfrm>
            <a:off x="9875693" y="1980489"/>
            <a:ext cx="7996670" cy="3268345"/>
          </a:xfrm>
          <a:prstGeom prst="rect">
            <a:avLst/>
          </a:prstGeom>
        </p:spPr>
        <p:txBody>
          <a:bodyPr lIns="0" tIns="0" rIns="0" bIns="0" rtlCol="0" anchor="t">
            <a:spAutoFit/>
          </a:bodyPr>
          <a:lstStyle/>
          <a:p>
            <a:pPr algn="just">
              <a:lnSpc>
                <a:spcPts val="5179"/>
              </a:lnSpc>
              <a:spcBef>
                <a:spcPct val="0"/>
              </a:spcBef>
            </a:pPr>
            <a:r>
              <a:rPr lang="en-US" sz="3699">
                <a:solidFill>
                  <a:srgbClr val="000000"/>
                </a:solidFill>
                <a:latin typeface="Asap Bold"/>
              </a:rPr>
              <a:t>Những </a:t>
            </a:r>
            <a:r>
              <a:rPr lang="en-US" sz="3699">
                <a:solidFill>
                  <a:srgbClr val="221B70"/>
                </a:solidFill>
                <a:latin typeface="Asap Bold"/>
              </a:rPr>
              <a:t>người lao động</a:t>
            </a:r>
            <a:r>
              <a:rPr lang="en-US" sz="3699">
                <a:solidFill>
                  <a:srgbClr val="000000"/>
                </a:solidFill>
                <a:latin typeface="Asap Bold"/>
              </a:rPr>
              <a:t> đã </a:t>
            </a:r>
            <a:r>
              <a:rPr lang="en-US" sz="3699">
                <a:solidFill>
                  <a:srgbClr val="994100"/>
                </a:solidFill>
                <a:latin typeface="Asap Bold"/>
              </a:rPr>
              <a:t>thành lập tổ chức riêng</a:t>
            </a:r>
            <a:r>
              <a:rPr lang="en-US" sz="3699">
                <a:solidFill>
                  <a:srgbClr val="000000"/>
                </a:solidFill>
                <a:latin typeface="Asap Bold"/>
              </a:rPr>
              <a:t>, </a:t>
            </a:r>
            <a:r>
              <a:rPr lang="en-US" sz="3699">
                <a:solidFill>
                  <a:srgbClr val="C82424"/>
                </a:solidFill>
                <a:latin typeface="Asap Bold"/>
              </a:rPr>
              <a:t>đoàn kết, giúp đỡ lẫn nhau</a:t>
            </a:r>
            <a:r>
              <a:rPr lang="en-US" sz="3699">
                <a:solidFill>
                  <a:srgbClr val="000000"/>
                </a:solidFill>
                <a:latin typeface="Asap Bold"/>
              </a:rPr>
              <a:t> giữa những người lao động trong giải quyết các mối quan hệ dựa trên các </a:t>
            </a:r>
            <a:r>
              <a:rPr lang="en-US" sz="3699">
                <a:solidFill>
                  <a:srgbClr val="146C72"/>
                </a:solidFill>
                <a:latin typeface="Asap Bold"/>
              </a:rPr>
              <a:t>quy định của pháp luật</a:t>
            </a:r>
            <a:r>
              <a:rPr lang="en-US" sz="3699">
                <a:solidFill>
                  <a:srgbClr val="000000"/>
                </a:solidFill>
                <a:latin typeface="Asap Bold"/>
              </a:rPr>
              <a:t>.</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0" y="439814"/>
            <a:ext cx="19051732" cy="1177773"/>
          </a:xfrm>
          <a:custGeom>
            <a:avLst/>
            <a:gdLst/>
            <a:ahLst/>
            <a:cxnLst/>
            <a:rect l="l" t="t" r="r" b="b"/>
            <a:pathLst>
              <a:path w="19051732" h="1177773">
                <a:moveTo>
                  <a:pt x="0" y="0"/>
                </a:moveTo>
                <a:lnTo>
                  <a:pt x="19051732" y="0"/>
                </a:lnTo>
                <a:lnTo>
                  <a:pt x="19051732" y="1177772"/>
                </a:lnTo>
                <a:lnTo>
                  <a:pt x="0" y="1177772"/>
                </a:lnTo>
                <a:lnTo>
                  <a:pt x="0" y="0"/>
                </a:lnTo>
                <a:close/>
              </a:path>
            </a:pathLst>
          </a:custGeom>
          <a:blipFill>
            <a:blip r:embed="rId2"/>
            <a:stretch>
              <a:fillRect l="-17187" t="-92172" b="-92172"/>
            </a:stretch>
          </a:blipFill>
        </p:spPr>
      </p:sp>
      <p:sp>
        <p:nvSpPr>
          <p:cNvPr id="3" name="Freeform 3"/>
          <p:cNvSpPr/>
          <p:nvPr/>
        </p:nvSpPr>
        <p:spPr>
          <a:xfrm>
            <a:off x="3542333" y="2144069"/>
            <a:ext cx="3805007" cy="3805007"/>
          </a:xfrm>
          <a:custGeom>
            <a:avLst/>
            <a:gdLst/>
            <a:ahLst/>
            <a:cxnLst/>
            <a:rect l="l" t="t" r="r" b="b"/>
            <a:pathLst>
              <a:path w="3805007" h="3805007">
                <a:moveTo>
                  <a:pt x="0" y="0"/>
                </a:moveTo>
                <a:lnTo>
                  <a:pt x="3805007" y="0"/>
                </a:lnTo>
                <a:lnTo>
                  <a:pt x="3805007" y="3805006"/>
                </a:lnTo>
                <a:lnTo>
                  <a:pt x="0" y="380500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10198677" y="2488623"/>
            <a:ext cx="800100" cy="80010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46C72"/>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3598"/>
                </a:lnSpc>
              </a:pPr>
              <a:endParaRPr/>
            </a:p>
          </p:txBody>
        </p:sp>
      </p:grpSp>
      <p:grpSp>
        <p:nvGrpSpPr>
          <p:cNvPr id="7" name="Group 7"/>
          <p:cNvGrpSpPr/>
          <p:nvPr/>
        </p:nvGrpSpPr>
        <p:grpSpPr>
          <a:xfrm>
            <a:off x="10206221" y="3616988"/>
            <a:ext cx="800100" cy="800100"/>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43898E"/>
            </a:solidFill>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3598"/>
                </a:lnSpc>
              </a:pPr>
              <a:endParaRPr/>
            </a:p>
          </p:txBody>
        </p:sp>
      </p:grpSp>
      <p:grpSp>
        <p:nvGrpSpPr>
          <p:cNvPr id="10" name="Group 10"/>
          <p:cNvGrpSpPr/>
          <p:nvPr/>
        </p:nvGrpSpPr>
        <p:grpSpPr>
          <a:xfrm>
            <a:off x="10198677" y="4777652"/>
            <a:ext cx="800100" cy="8001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9B6B8"/>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598"/>
                </a:lnSpc>
              </a:pPr>
              <a:endParaRPr/>
            </a:p>
          </p:txBody>
        </p:sp>
      </p:grpSp>
      <p:grpSp>
        <p:nvGrpSpPr>
          <p:cNvPr id="13" name="Group 13"/>
          <p:cNvGrpSpPr/>
          <p:nvPr/>
        </p:nvGrpSpPr>
        <p:grpSpPr>
          <a:xfrm>
            <a:off x="0" y="6675181"/>
            <a:ext cx="18288000" cy="871970"/>
            <a:chOff x="0" y="0"/>
            <a:chExt cx="4816593" cy="229655"/>
          </a:xfrm>
        </p:grpSpPr>
        <p:sp>
          <p:nvSpPr>
            <p:cNvPr id="14" name="Freeform 14"/>
            <p:cNvSpPr/>
            <p:nvPr/>
          </p:nvSpPr>
          <p:spPr>
            <a:xfrm>
              <a:off x="0" y="0"/>
              <a:ext cx="4816592" cy="229655"/>
            </a:xfrm>
            <a:custGeom>
              <a:avLst/>
              <a:gdLst/>
              <a:ahLst/>
              <a:cxnLst/>
              <a:rect l="l" t="t" r="r" b="b"/>
              <a:pathLst>
                <a:path w="4816592" h="229655">
                  <a:moveTo>
                    <a:pt x="0" y="0"/>
                  </a:moveTo>
                  <a:lnTo>
                    <a:pt x="4816592" y="0"/>
                  </a:lnTo>
                  <a:lnTo>
                    <a:pt x="4816592" y="229655"/>
                  </a:lnTo>
                  <a:lnTo>
                    <a:pt x="0" y="229655"/>
                  </a:lnTo>
                  <a:close/>
                </a:path>
              </a:pathLst>
            </a:custGeom>
            <a:solidFill>
              <a:srgbClr val="B6B4B4"/>
            </a:solidFill>
          </p:spPr>
        </p:sp>
        <p:sp>
          <p:nvSpPr>
            <p:cNvPr id="15" name="TextBox 15"/>
            <p:cNvSpPr txBox="1"/>
            <p:nvPr/>
          </p:nvSpPr>
          <p:spPr>
            <a:xfrm>
              <a:off x="0" y="-47625"/>
              <a:ext cx="4816593" cy="277280"/>
            </a:xfrm>
            <a:prstGeom prst="rect">
              <a:avLst/>
            </a:prstGeom>
          </p:spPr>
          <p:txBody>
            <a:bodyPr lIns="50800" tIns="50800" rIns="50800" bIns="50800" rtlCol="0" anchor="ctr"/>
            <a:lstStyle/>
            <a:p>
              <a:pPr algn="ctr">
                <a:lnSpc>
                  <a:spcPts val="3598"/>
                </a:lnSpc>
              </a:pPr>
              <a:endParaRPr/>
            </a:p>
          </p:txBody>
        </p:sp>
      </p:grpSp>
      <p:grpSp>
        <p:nvGrpSpPr>
          <p:cNvPr id="16" name="Group 16"/>
          <p:cNvGrpSpPr/>
          <p:nvPr/>
        </p:nvGrpSpPr>
        <p:grpSpPr>
          <a:xfrm>
            <a:off x="0" y="7870135"/>
            <a:ext cx="18288000" cy="871970"/>
            <a:chOff x="0" y="0"/>
            <a:chExt cx="4816593" cy="229655"/>
          </a:xfrm>
        </p:grpSpPr>
        <p:sp>
          <p:nvSpPr>
            <p:cNvPr id="17" name="Freeform 17"/>
            <p:cNvSpPr/>
            <p:nvPr/>
          </p:nvSpPr>
          <p:spPr>
            <a:xfrm>
              <a:off x="0" y="0"/>
              <a:ext cx="4816592" cy="229655"/>
            </a:xfrm>
            <a:custGeom>
              <a:avLst/>
              <a:gdLst/>
              <a:ahLst/>
              <a:cxnLst/>
              <a:rect l="l" t="t" r="r" b="b"/>
              <a:pathLst>
                <a:path w="4816592" h="229655">
                  <a:moveTo>
                    <a:pt x="0" y="0"/>
                  </a:moveTo>
                  <a:lnTo>
                    <a:pt x="4816592" y="0"/>
                  </a:lnTo>
                  <a:lnTo>
                    <a:pt x="4816592" y="229655"/>
                  </a:lnTo>
                  <a:lnTo>
                    <a:pt x="0" y="229655"/>
                  </a:lnTo>
                  <a:close/>
                </a:path>
              </a:pathLst>
            </a:custGeom>
            <a:solidFill>
              <a:srgbClr val="B6B4B4"/>
            </a:solidFill>
          </p:spPr>
        </p:sp>
        <p:sp>
          <p:nvSpPr>
            <p:cNvPr id="18" name="TextBox 18"/>
            <p:cNvSpPr txBox="1"/>
            <p:nvPr/>
          </p:nvSpPr>
          <p:spPr>
            <a:xfrm>
              <a:off x="0" y="-47625"/>
              <a:ext cx="4816593" cy="277280"/>
            </a:xfrm>
            <a:prstGeom prst="rect">
              <a:avLst/>
            </a:prstGeom>
          </p:spPr>
          <p:txBody>
            <a:bodyPr lIns="50800" tIns="50800" rIns="50800" bIns="50800" rtlCol="0" anchor="ctr"/>
            <a:lstStyle/>
            <a:p>
              <a:pPr algn="ctr">
                <a:lnSpc>
                  <a:spcPts val="3598"/>
                </a:lnSpc>
              </a:pPr>
              <a:endParaRPr/>
            </a:p>
          </p:txBody>
        </p:sp>
      </p:grpSp>
      <p:grpSp>
        <p:nvGrpSpPr>
          <p:cNvPr id="19" name="Group 19"/>
          <p:cNvGrpSpPr/>
          <p:nvPr/>
        </p:nvGrpSpPr>
        <p:grpSpPr>
          <a:xfrm>
            <a:off x="0" y="9089990"/>
            <a:ext cx="18288000" cy="871970"/>
            <a:chOff x="0" y="0"/>
            <a:chExt cx="4816593" cy="229655"/>
          </a:xfrm>
        </p:grpSpPr>
        <p:sp>
          <p:nvSpPr>
            <p:cNvPr id="20" name="Freeform 20"/>
            <p:cNvSpPr/>
            <p:nvPr/>
          </p:nvSpPr>
          <p:spPr>
            <a:xfrm>
              <a:off x="0" y="0"/>
              <a:ext cx="4816592" cy="229655"/>
            </a:xfrm>
            <a:custGeom>
              <a:avLst/>
              <a:gdLst/>
              <a:ahLst/>
              <a:cxnLst/>
              <a:rect l="l" t="t" r="r" b="b"/>
              <a:pathLst>
                <a:path w="4816592" h="229655">
                  <a:moveTo>
                    <a:pt x="0" y="0"/>
                  </a:moveTo>
                  <a:lnTo>
                    <a:pt x="4816592" y="0"/>
                  </a:lnTo>
                  <a:lnTo>
                    <a:pt x="4816592" y="229655"/>
                  </a:lnTo>
                  <a:lnTo>
                    <a:pt x="0" y="229655"/>
                  </a:lnTo>
                  <a:close/>
                </a:path>
              </a:pathLst>
            </a:custGeom>
            <a:solidFill>
              <a:srgbClr val="B6B4B4"/>
            </a:solidFill>
          </p:spPr>
        </p:sp>
        <p:sp>
          <p:nvSpPr>
            <p:cNvPr id="21" name="TextBox 21"/>
            <p:cNvSpPr txBox="1"/>
            <p:nvPr/>
          </p:nvSpPr>
          <p:spPr>
            <a:xfrm>
              <a:off x="0" y="-47625"/>
              <a:ext cx="4816593" cy="277280"/>
            </a:xfrm>
            <a:prstGeom prst="rect">
              <a:avLst/>
            </a:prstGeom>
          </p:spPr>
          <p:txBody>
            <a:bodyPr lIns="50800" tIns="50800" rIns="50800" bIns="50800" rtlCol="0" anchor="ctr"/>
            <a:lstStyle/>
            <a:p>
              <a:pPr algn="ctr">
                <a:lnSpc>
                  <a:spcPts val="3598"/>
                </a:lnSpc>
              </a:pPr>
              <a:endParaRPr/>
            </a:p>
          </p:txBody>
        </p:sp>
      </p:grpSp>
      <p:sp>
        <p:nvSpPr>
          <p:cNvPr id="22" name="Freeform 22"/>
          <p:cNvSpPr/>
          <p:nvPr/>
        </p:nvSpPr>
        <p:spPr>
          <a:xfrm>
            <a:off x="5603253" y="6066037"/>
            <a:ext cx="878107" cy="1076365"/>
          </a:xfrm>
          <a:custGeom>
            <a:avLst/>
            <a:gdLst/>
            <a:ahLst/>
            <a:cxnLst/>
            <a:rect l="l" t="t" r="r" b="b"/>
            <a:pathLst>
              <a:path w="878107" h="1076365">
                <a:moveTo>
                  <a:pt x="0" y="0"/>
                </a:moveTo>
                <a:lnTo>
                  <a:pt x="878107" y="0"/>
                </a:lnTo>
                <a:lnTo>
                  <a:pt x="878107" y="1076365"/>
                </a:lnTo>
                <a:lnTo>
                  <a:pt x="0" y="1076365"/>
                </a:lnTo>
                <a:lnTo>
                  <a:pt x="0" y="0"/>
                </a:lnTo>
                <a:close/>
              </a:path>
            </a:pathLst>
          </a:custGeom>
          <a:blipFill>
            <a:blip r:embed="rId5"/>
            <a:stretch>
              <a:fillRect r="-96517"/>
            </a:stretch>
          </a:blipFill>
        </p:spPr>
      </p:sp>
      <p:sp>
        <p:nvSpPr>
          <p:cNvPr id="23" name="TextBox 23"/>
          <p:cNvSpPr txBox="1"/>
          <p:nvPr/>
        </p:nvSpPr>
        <p:spPr>
          <a:xfrm>
            <a:off x="320718" y="795210"/>
            <a:ext cx="18929841" cy="543179"/>
          </a:xfrm>
          <a:prstGeom prst="rect">
            <a:avLst/>
          </a:prstGeom>
        </p:spPr>
        <p:txBody>
          <a:bodyPr lIns="0" tIns="0" rIns="0" bIns="0" rtlCol="0" anchor="t">
            <a:spAutoFit/>
          </a:bodyPr>
          <a:lstStyle/>
          <a:p>
            <a:pPr>
              <a:lnSpc>
                <a:spcPts val="4018"/>
              </a:lnSpc>
            </a:pPr>
            <a:r>
              <a:rPr lang="en-US" sz="4100">
                <a:solidFill>
                  <a:srgbClr val="FFFFFF"/>
                </a:solidFill>
                <a:latin typeface="Asap Bold"/>
              </a:rPr>
              <a:t>QUAN HỆ LỢI ÍCH GIỮA LỢI ÍCH CÁ NHÂN, LỢI ÍCH NHÓM VÀ LỢI ÍCH XÃ HỘI</a:t>
            </a:r>
          </a:p>
        </p:txBody>
      </p:sp>
      <p:sp>
        <p:nvSpPr>
          <p:cNvPr id="24" name="TextBox 24"/>
          <p:cNvSpPr txBox="1"/>
          <p:nvPr/>
        </p:nvSpPr>
        <p:spPr>
          <a:xfrm>
            <a:off x="10918830" y="2552951"/>
            <a:ext cx="4619625" cy="687048"/>
          </a:xfrm>
          <a:prstGeom prst="rect">
            <a:avLst/>
          </a:prstGeom>
        </p:spPr>
        <p:txBody>
          <a:bodyPr wrap="square" lIns="0" tIns="0" rIns="0" bIns="0" rtlCol="0" anchor="t">
            <a:spAutoFit/>
          </a:bodyPr>
          <a:lstStyle/>
          <a:p>
            <a:pPr algn="ctr">
              <a:lnSpc>
                <a:spcPts val="5880"/>
              </a:lnSpc>
            </a:pPr>
            <a:r>
              <a:rPr lang="en-US" sz="4200" dirty="0" err="1">
                <a:solidFill>
                  <a:srgbClr val="000000"/>
                </a:solidFill>
                <a:latin typeface="Asap Bold"/>
              </a:rPr>
              <a:t>Lợi</a:t>
            </a:r>
            <a:r>
              <a:rPr lang="en-US" sz="4200" dirty="0">
                <a:solidFill>
                  <a:srgbClr val="000000"/>
                </a:solidFill>
                <a:latin typeface="Asap Bold"/>
              </a:rPr>
              <a:t> </a:t>
            </a:r>
            <a:r>
              <a:rPr lang="en-US" sz="4200" dirty="0" err="1">
                <a:solidFill>
                  <a:srgbClr val="000000"/>
                </a:solidFill>
                <a:latin typeface="Asap Bold"/>
              </a:rPr>
              <a:t>ích</a:t>
            </a:r>
            <a:r>
              <a:rPr lang="en-US" sz="4200" dirty="0">
                <a:solidFill>
                  <a:srgbClr val="000000"/>
                </a:solidFill>
                <a:latin typeface="Asap Bold"/>
              </a:rPr>
              <a:t> </a:t>
            </a:r>
            <a:r>
              <a:rPr lang="en-US" sz="4200" dirty="0" err="1">
                <a:solidFill>
                  <a:srgbClr val="000000"/>
                </a:solidFill>
                <a:latin typeface="Asap Bold"/>
              </a:rPr>
              <a:t>cá</a:t>
            </a:r>
            <a:r>
              <a:rPr lang="en-US" sz="4200" dirty="0">
                <a:solidFill>
                  <a:srgbClr val="000000"/>
                </a:solidFill>
                <a:latin typeface="Asap Bold"/>
              </a:rPr>
              <a:t> </a:t>
            </a:r>
            <a:r>
              <a:rPr lang="en-US" sz="4200" dirty="0" err="1">
                <a:solidFill>
                  <a:srgbClr val="000000"/>
                </a:solidFill>
                <a:latin typeface="Asap Bold"/>
              </a:rPr>
              <a:t>nhân</a:t>
            </a:r>
            <a:endParaRPr lang="en-US" sz="4200" dirty="0">
              <a:solidFill>
                <a:srgbClr val="000000"/>
              </a:solidFill>
              <a:latin typeface="Asap Bold"/>
            </a:endParaRPr>
          </a:p>
        </p:txBody>
      </p:sp>
      <p:sp>
        <p:nvSpPr>
          <p:cNvPr id="25" name="TextBox 25"/>
          <p:cNvSpPr txBox="1"/>
          <p:nvPr/>
        </p:nvSpPr>
        <p:spPr>
          <a:xfrm>
            <a:off x="10940662" y="3668317"/>
            <a:ext cx="4238625" cy="687048"/>
          </a:xfrm>
          <a:prstGeom prst="rect">
            <a:avLst/>
          </a:prstGeom>
        </p:spPr>
        <p:txBody>
          <a:bodyPr wrap="square" lIns="0" tIns="0" rIns="0" bIns="0" rtlCol="0" anchor="t">
            <a:spAutoFit/>
          </a:bodyPr>
          <a:lstStyle/>
          <a:p>
            <a:pPr algn="ctr">
              <a:lnSpc>
                <a:spcPts val="5880"/>
              </a:lnSpc>
            </a:pPr>
            <a:r>
              <a:rPr lang="en-US" sz="4200" dirty="0" err="1">
                <a:solidFill>
                  <a:srgbClr val="000000"/>
                </a:solidFill>
                <a:latin typeface="Asap Bold"/>
              </a:rPr>
              <a:t>Lợi</a:t>
            </a:r>
            <a:r>
              <a:rPr lang="en-US" sz="4200" dirty="0">
                <a:solidFill>
                  <a:srgbClr val="000000"/>
                </a:solidFill>
                <a:latin typeface="Asap Bold"/>
              </a:rPr>
              <a:t> </a:t>
            </a:r>
            <a:r>
              <a:rPr lang="en-US" sz="4200" dirty="0" err="1">
                <a:solidFill>
                  <a:srgbClr val="000000"/>
                </a:solidFill>
                <a:latin typeface="Asap Bold"/>
              </a:rPr>
              <a:t>ích</a:t>
            </a:r>
            <a:r>
              <a:rPr lang="en-US" sz="4200" dirty="0">
                <a:solidFill>
                  <a:srgbClr val="000000"/>
                </a:solidFill>
                <a:latin typeface="Asap Bold"/>
              </a:rPr>
              <a:t> </a:t>
            </a:r>
            <a:r>
              <a:rPr lang="en-US" sz="4200" dirty="0" err="1">
                <a:solidFill>
                  <a:srgbClr val="000000"/>
                </a:solidFill>
                <a:latin typeface="Asap Bold"/>
              </a:rPr>
              <a:t>nhóm</a:t>
            </a:r>
            <a:endParaRPr lang="en-US" sz="4200" dirty="0">
              <a:solidFill>
                <a:srgbClr val="000000"/>
              </a:solidFill>
              <a:latin typeface="Asap Bold"/>
            </a:endParaRPr>
          </a:p>
        </p:txBody>
      </p:sp>
      <p:sp>
        <p:nvSpPr>
          <p:cNvPr id="26" name="TextBox 26"/>
          <p:cNvSpPr txBox="1"/>
          <p:nvPr/>
        </p:nvSpPr>
        <p:spPr>
          <a:xfrm>
            <a:off x="10742619" y="4813813"/>
            <a:ext cx="4619625" cy="687048"/>
          </a:xfrm>
          <a:prstGeom prst="rect">
            <a:avLst/>
          </a:prstGeom>
        </p:spPr>
        <p:txBody>
          <a:bodyPr wrap="square" lIns="0" tIns="0" rIns="0" bIns="0" rtlCol="0" anchor="t">
            <a:spAutoFit/>
          </a:bodyPr>
          <a:lstStyle/>
          <a:p>
            <a:pPr algn="ctr">
              <a:lnSpc>
                <a:spcPts val="5880"/>
              </a:lnSpc>
            </a:pPr>
            <a:r>
              <a:rPr lang="en-US" sz="4200" dirty="0" err="1">
                <a:solidFill>
                  <a:srgbClr val="000000"/>
                </a:solidFill>
                <a:latin typeface="Asap Bold"/>
              </a:rPr>
              <a:t>Lợi</a:t>
            </a:r>
            <a:r>
              <a:rPr lang="en-US" sz="4200" dirty="0">
                <a:solidFill>
                  <a:srgbClr val="000000"/>
                </a:solidFill>
                <a:latin typeface="Asap Bold"/>
              </a:rPr>
              <a:t> </a:t>
            </a:r>
            <a:r>
              <a:rPr lang="en-US" sz="4200" dirty="0" err="1">
                <a:solidFill>
                  <a:srgbClr val="000000"/>
                </a:solidFill>
                <a:latin typeface="Asap Bold"/>
              </a:rPr>
              <a:t>ích</a:t>
            </a:r>
            <a:r>
              <a:rPr lang="en-US" sz="4200" dirty="0">
                <a:solidFill>
                  <a:srgbClr val="000000"/>
                </a:solidFill>
                <a:latin typeface="Asap Bold"/>
              </a:rPr>
              <a:t> </a:t>
            </a:r>
            <a:r>
              <a:rPr lang="en-US" sz="4200" dirty="0" err="1">
                <a:solidFill>
                  <a:srgbClr val="000000"/>
                </a:solidFill>
                <a:latin typeface="Asap Bold"/>
              </a:rPr>
              <a:t>xã</a:t>
            </a:r>
            <a:r>
              <a:rPr lang="en-US" sz="4200" dirty="0">
                <a:solidFill>
                  <a:srgbClr val="000000"/>
                </a:solidFill>
                <a:latin typeface="Asap Bold"/>
              </a:rPr>
              <a:t> </a:t>
            </a:r>
            <a:r>
              <a:rPr lang="en-US" sz="4200" dirty="0" err="1">
                <a:solidFill>
                  <a:srgbClr val="000000"/>
                </a:solidFill>
                <a:latin typeface="Asap Bold"/>
              </a:rPr>
              <a:t>hội</a:t>
            </a:r>
            <a:endParaRPr lang="en-US" sz="4200" dirty="0">
              <a:solidFill>
                <a:srgbClr val="000000"/>
              </a:solidFill>
              <a:latin typeface="Asap Bold"/>
            </a:endParaRPr>
          </a:p>
        </p:txBody>
      </p:sp>
      <p:sp>
        <p:nvSpPr>
          <p:cNvPr id="27" name="TextBox 27"/>
          <p:cNvSpPr txBox="1"/>
          <p:nvPr/>
        </p:nvSpPr>
        <p:spPr>
          <a:xfrm>
            <a:off x="539869" y="6610838"/>
            <a:ext cx="4965699" cy="850105"/>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Asap Bold"/>
              </a:rPr>
              <a:t>Lợi</a:t>
            </a:r>
            <a:r>
              <a:rPr lang="en-US" sz="5199" dirty="0">
                <a:solidFill>
                  <a:srgbClr val="000000"/>
                </a:solidFill>
                <a:latin typeface="Asap Bold"/>
              </a:rPr>
              <a:t> </a:t>
            </a:r>
            <a:r>
              <a:rPr lang="en-US" sz="5199" dirty="0" err="1">
                <a:solidFill>
                  <a:srgbClr val="000000"/>
                </a:solidFill>
                <a:latin typeface="Asap Bold"/>
              </a:rPr>
              <a:t>ích</a:t>
            </a:r>
            <a:r>
              <a:rPr lang="en-US" sz="5199" dirty="0">
                <a:solidFill>
                  <a:srgbClr val="000000"/>
                </a:solidFill>
                <a:latin typeface="Asap Bold"/>
              </a:rPr>
              <a:t> </a:t>
            </a:r>
            <a:r>
              <a:rPr lang="en-US" sz="5199" dirty="0" err="1">
                <a:solidFill>
                  <a:srgbClr val="000000"/>
                </a:solidFill>
                <a:latin typeface="Asap Bold"/>
              </a:rPr>
              <a:t>cá</a:t>
            </a:r>
            <a:r>
              <a:rPr lang="en-US" sz="5199" dirty="0">
                <a:solidFill>
                  <a:srgbClr val="000000"/>
                </a:solidFill>
                <a:latin typeface="Asap Bold"/>
              </a:rPr>
              <a:t> </a:t>
            </a:r>
            <a:r>
              <a:rPr lang="en-US" sz="5199" dirty="0" err="1">
                <a:solidFill>
                  <a:srgbClr val="000000"/>
                </a:solidFill>
                <a:latin typeface="Asap Bold"/>
              </a:rPr>
              <a:t>nhân</a:t>
            </a:r>
            <a:endParaRPr lang="en-US" sz="5199" dirty="0">
              <a:solidFill>
                <a:srgbClr val="000000"/>
              </a:solidFill>
              <a:latin typeface="Asap Bold"/>
            </a:endParaRPr>
          </a:p>
        </p:txBody>
      </p:sp>
      <p:sp>
        <p:nvSpPr>
          <p:cNvPr id="28" name="TextBox 28"/>
          <p:cNvSpPr txBox="1"/>
          <p:nvPr/>
        </p:nvSpPr>
        <p:spPr>
          <a:xfrm>
            <a:off x="7010248" y="6610468"/>
            <a:ext cx="3908582" cy="850105"/>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Asap Bold"/>
              </a:rPr>
              <a:t>Lợi</a:t>
            </a:r>
            <a:r>
              <a:rPr lang="en-US" sz="5199" dirty="0">
                <a:solidFill>
                  <a:srgbClr val="000000"/>
                </a:solidFill>
                <a:latin typeface="Asap Bold"/>
              </a:rPr>
              <a:t> </a:t>
            </a:r>
            <a:r>
              <a:rPr lang="en-US" sz="5199" dirty="0" err="1">
                <a:solidFill>
                  <a:srgbClr val="000000"/>
                </a:solidFill>
                <a:latin typeface="Asap Bold"/>
              </a:rPr>
              <a:t>ích</a:t>
            </a:r>
            <a:r>
              <a:rPr lang="en-US" sz="5199" dirty="0">
                <a:solidFill>
                  <a:srgbClr val="000000"/>
                </a:solidFill>
                <a:latin typeface="Asap Bold"/>
              </a:rPr>
              <a:t> </a:t>
            </a:r>
            <a:r>
              <a:rPr lang="en-US" sz="5199" dirty="0" err="1">
                <a:solidFill>
                  <a:srgbClr val="000000"/>
                </a:solidFill>
                <a:latin typeface="Asap Bold"/>
              </a:rPr>
              <a:t>nhóm</a:t>
            </a:r>
            <a:endParaRPr lang="en-US" sz="5199" dirty="0">
              <a:solidFill>
                <a:srgbClr val="000000"/>
              </a:solidFill>
              <a:latin typeface="Asap Bold"/>
            </a:endParaRPr>
          </a:p>
        </p:txBody>
      </p:sp>
      <p:sp>
        <p:nvSpPr>
          <p:cNvPr id="29" name="TextBox 29"/>
          <p:cNvSpPr txBox="1"/>
          <p:nvPr/>
        </p:nvSpPr>
        <p:spPr>
          <a:xfrm>
            <a:off x="711438" y="7765360"/>
            <a:ext cx="4622562" cy="850105"/>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Asap Bold"/>
              </a:rPr>
              <a:t>Lợi</a:t>
            </a:r>
            <a:r>
              <a:rPr lang="en-US" sz="5199" dirty="0">
                <a:solidFill>
                  <a:srgbClr val="000000"/>
                </a:solidFill>
                <a:latin typeface="Asap Bold"/>
              </a:rPr>
              <a:t> </a:t>
            </a:r>
            <a:r>
              <a:rPr lang="en-US" sz="5199" dirty="0" err="1">
                <a:solidFill>
                  <a:srgbClr val="000000"/>
                </a:solidFill>
                <a:latin typeface="Asap Bold"/>
              </a:rPr>
              <a:t>ích</a:t>
            </a:r>
            <a:r>
              <a:rPr lang="en-US" sz="5199" dirty="0">
                <a:solidFill>
                  <a:srgbClr val="000000"/>
                </a:solidFill>
                <a:latin typeface="Asap Bold"/>
              </a:rPr>
              <a:t> </a:t>
            </a:r>
            <a:r>
              <a:rPr lang="en-US" sz="5199" dirty="0" err="1">
                <a:solidFill>
                  <a:srgbClr val="000000"/>
                </a:solidFill>
                <a:latin typeface="Asap Bold"/>
              </a:rPr>
              <a:t>cá</a:t>
            </a:r>
            <a:r>
              <a:rPr lang="en-US" sz="5199" dirty="0">
                <a:solidFill>
                  <a:srgbClr val="000000"/>
                </a:solidFill>
                <a:latin typeface="Asap Bold"/>
              </a:rPr>
              <a:t> </a:t>
            </a:r>
            <a:r>
              <a:rPr lang="en-US" sz="5199" dirty="0" err="1">
                <a:solidFill>
                  <a:srgbClr val="000000"/>
                </a:solidFill>
                <a:latin typeface="Asap Bold"/>
              </a:rPr>
              <a:t>nhân</a:t>
            </a:r>
            <a:endParaRPr lang="en-US" sz="5199" dirty="0">
              <a:solidFill>
                <a:srgbClr val="000000"/>
              </a:solidFill>
              <a:latin typeface="Asap Bold"/>
            </a:endParaRPr>
          </a:p>
        </p:txBody>
      </p:sp>
      <p:sp>
        <p:nvSpPr>
          <p:cNvPr id="30" name="TextBox 30"/>
          <p:cNvSpPr txBox="1"/>
          <p:nvPr/>
        </p:nvSpPr>
        <p:spPr>
          <a:xfrm>
            <a:off x="12075730" y="6611565"/>
            <a:ext cx="4767934" cy="896620"/>
          </a:xfrm>
          <a:prstGeom prst="rect">
            <a:avLst/>
          </a:prstGeom>
        </p:spPr>
        <p:txBody>
          <a:bodyPr lIns="0" tIns="0" rIns="0" bIns="0" rtlCol="0" anchor="t">
            <a:spAutoFit/>
          </a:bodyPr>
          <a:lstStyle/>
          <a:p>
            <a:pPr algn="ctr">
              <a:lnSpc>
                <a:spcPts val="7279"/>
              </a:lnSpc>
            </a:pPr>
            <a:r>
              <a:rPr lang="en-US" sz="5199">
                <a:solidFill>
                  <a:srgbClr val="000000"/>
                </a:solidFill>
                <a:latin typeface="Asap Bold"/>
              </a:rPr>
              <a:t>Lợi ích xã hội</a:t>
            </a:r>
          </a:p>
        </p:txBody>
      </p:sp>
      <p:sp>
        <p:nvSpPr>
          <p:cNvPr id="31" name="TextBox 31"/>
          <p:cNvSpPr txBox="1"/>
          <p:nvPr/>
        </p:nvSpPr>
        <p:spPr>
          <a:xfrm>
            <a:off x="711438" y="8961181"/>
            <a:ext cx="4622562" cy="850105"/>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Asap Bold"/>
              </a:rPr>
              <a:t>Lợi</a:t>
            </a:r>
            <a:r>
              <a:rPr lang="en-US" sz="5199" dirty="0">
                <a:solidFill>
                  <a:srgbClr val="000000"/>
                </a:solidFill>
                <a:latin typeface="Asap Bold"/>
              </a:rPr>
              <a:t> </a:t>
            </a:r>
            <a:r>
              <a:rPr lang="en-US" sz="5199" dirty="0" err="1">
                <a:solidFill>
                  <a:srgbClr val="000000"/>
                </a:solidFill>
                <a:latin typeface="Asap Bold"/>
              </a:rPr>
              <a:t>ích</a:t>
            </a:r>
            <a:r>
              <a:rPr lang="en-US" sz="5199" dirty="0">
                <a:solidFill>
                  <a:srgbClr val="000000"/>
                </a:solidFill>
                <a:latin typeface="Asap Bold"/>
              </a:rPr>
              <a:t> </a:t>
            </a:r>
            <a:r>
              <a:rPr lang="en-US" sz="5199" dirty="0" err="1">
                <a:solidFill>
                  <a:srgbClr val="000000"/>
                </a:solidFill>
                <a:latin typeface="Asap Bold"/>
              </a:rPr>
              <a:t>cá</a:t>
            </a:r>
            <a:r>
              <a:rPr lang="en-US" sz="5199" dirty="0">
                <a:solidFill>
                  <a:srgbClr val="000000"/>
                </a:solidFill>
                <a:latin typeface="Asap Bold"/>
              </a:rPr>
              <a:t> </a:t>
            </a:r>
            <a:r>
              <a:rPr lang="en-US" sz="5199" dirty="0" err="1">
                <a:solidFill>
                  <a:srgbClr val="000000"/>
                </a:solidFill>
                <a:latin typeface="Asap Bold"/>
              </a:rPr>
              <a:t>nhân</a:t>
            </a:r>
            <a:endParaRPr lang="en-US" sz="5199" dirty="0">
              <a:solidFill>
                <a:srgbClr val="000000"/>
              </a:solidFill>
              <a:latin typeface="Asap Bold"/>
            </a:endParaRPr>
          </a:p>
        </p:txBody>
      </p:sp>
      <p:sp>
        <p:nvSpPr>
          <p:cNvPr id="32" name="TextBox 32"/>
          <p:cNvSpPr txBox="1"/>
          <p:nvPr/>
        </p:nvSpPr>
        <p:spPr>
          <a:xfrm>
            <a:off x="7010248" y="7765360"/>
            <a:ext cx="3908582" cy="850105"/>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Asap Bold"/>
              </a:rPr>
              <a:t>Lợi</a:t>
            </a:r>
            <a:r>
              <a:rPr lang="en-US" sz="5199" dirty="0">
                <a:solidFill>
                  <a:srgbClr val="000000"/>
                </a:solidFill>
                <a:latin typeface="Asap Bold"/>
              </a:rPr>
              <a:t> </a:t>
            </a:r>
            <a:r>
              <a:rPr lang="en-US" sz="5199" dirty="0" err="1">
                <a:solidFill>
                  <a:srgbClr val="000000"/>
                </a:solidFill>
                <a:latin typeface="Asap Bold"/>
              </a:rPr>
              <a:t>ích</a:t>
            </a:r>
            <a:r>
              <a:rPr lang="en-US" sz="5199" dirty="0">
                <a:solidFill>
                  <a:srgbClr val="000000"/>
                </a:solidFill>
                <a:latin typeface="Asap Bold"/>
              </a:rPr>
              <a:t> </a:t>
            </a:r>
            <a:r>
              <a:rPr lang="en-US" sz="5199" dirty="0" err="1">
                <a:solidFill>
                  <a:srgbClr val="000000"/>
                </a:solidFill>
                <a:latin typeface="Asap Bold"/>
              </a:rPr>
              <a:t>nhóm</a:t>
            </a:r>
            <a:endParaRPr lang="en-US" sz="5199" dirty="0">
              <a:solidFill>
                <a:srgbClr val="000000"/>
              </a:solidFill>
              <a:latin typeface="Asap Bold"/>
            </a:endParaRPr>
          </a:p>
        </p:txBody>
      </p:sp>
      <p:sp>
        <p:nvSpPr>
          <p:cNvPr id="33" name="TextBox 33"/>
          <p:cNvSpPr txBox="1"/>
          <p:nvPr/>
        </p:nvSpPr>
        <p:spPr>
          <a:xfrm>
            <a:off x="7010248" y="8961181"/>
            <a:ext cx="3908582" cy="850105"/>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Asap Bold"/>
              </a:rPr>
              <a:t>Lợi</a:t>
            </a:r>
            <a:r>
              <a:rPr lang="en-US" sz="5199" dirty="0">
                <a:solidFill>
                  <a:srgbClr val="000000"/>
                </a:solidFill>
                <a:latin typeface="Asap Bold"/>
              </a:rPr>
              <a:t> </a:t>
            </a:r>
            <a:r>
              <a:rPr lang="en-US" sz="5199" dirty="0" err="1">
                <a:solidFill>
                  <a:srgbClr val="000000"/>
                </a:solidFill>
                <a:latin typeface="Asap Bold"/>
              </a:rPr>
              <a:t>ích</a:t>
            </a:r>
            <a:r>
              <a:rPr lang="en-US" sz="5199" dirty="0">
                <a:solidFill>
                  <a:srgbClr val="000000"/>
                </a:solidFill>
                <a:latin typeface="Asap Bold"/>
              </a:rPr>
              <a:t> </a:t>
            </a:r>
            <a:r>
              <a:rPr lang="en-US" sz="5199" dirty="0" err="1">
                <a:solidFill>
                  <a:srgbClr val="000000"/>
                </a:solidFill>
                <a:latin typeface="Asap Bold"/>
              </a:rPr>
              <a:t>nhóm</a:t>
            </a:r>
            <a:endParaRPr lang="en-US" sz="5199" dirty="0">
              <a:solidFill>
                <a:srgbClr val="000000"/>
              </a:solidFill>
              <a:latin typeface="Asap Bold"/>
            </a:endParaRPr>
          </a:p>
        </p:txBody>
      </p:sp>
      <p:sp>
        <p:nvSpPr>
          <p:cNvPr id="34" name="TextBox 34"/>
          <p:cNvSpPr txBox="1"/>
          <p:nvPr/>
        </p:nvSpPr>
        <p:spPr>
          <a:xfrm>
            <a:off x="12075730" y="7765360"/>
            <a:ext cx="4767934" cy="896620"/>
          </a:xfrm>
          <a:prstGeom prst="rect">
            <a:avLst/>
          </a:prstGeom>
        </p:spPr>
        <p:txBody>
          <a:bodyPr lIns="0" tIns="0" rIns="0" bIns="0" rtlCol="0" anchor="t">
            <a:spAutoFit/>
          </a:bodyPr>
          <a:lstStyle/>
          <a:p>
            <a:pPr algn="ctr">
              <a:lnSpc>
                <a:spcPts val="7279"/>
              </a:lnSpc>
            </a:pPr>
            <a:r>
              <a:rPr lang="en-US" sz="5199">
                <a:solidFill>
                  <a:srgbClr val="000000"/>
                </a:solidFill>
                <a:latin typeface="Asap Bold"/>
              </a:rPr>
              <a:t>Lợi ích xã hội</a:t>
            </a:r>
          </a:p>
        </p:txBody>
      </p:sp>
      <p:sp>
        <p:nvSpPr>
          <p:cNvPr id="35" name="TextBox 35"/>
          <p:cNvSpPr txBox="1"/>
          <p:nvPr/>
        </p:nvSpPr>
        <p:spPr>
          <a:xfrm>
            <a:off x="12075730" y="8999281"/>
            <a:ext cx="4767934" cy="896620"/>
          </a:xfrm>
          <a:prstGeom prst="rect">
            <a:avLst/>
          </a:prstGeom>
        </p:spPr>
        <p:txBody>
          <a:bodyPr lIns="0" tIns="0" rIns="0" bIns="0" rtlCol="0" anchor="t">
            <a:spAutoFit/>
          </a:bodyPr>
          <a:lstStyle/>
          <a:p>
            <a:pPr algn="ctr">
              <a:lnSpc>
                <a:spcPts val="7279"/>
              </a:lnSpc>
            </a:pPr>
            <a:r>
              <a:rPr lang="en-US" sz="5199">
                <a:solidFill>
                  <a:srgbClr val="000000"/>
                </a:solidFill>
                <a:latin typeface="Asap Bold"/>
              </a:rPr>
              <a:t>Lợi ích xã hội</a:t>
            </a:r>
          </a:p>
        </p:txBody>
      </p:sp>
      <p:sp>
        <p:nvSpPr>
          <p:cNvPr id="36" name="Freeform 36"/>
          <p:cNvSpPr/>
          <p:nvPr/>
        </p:nvSpPr>
        <p:spPr>
          <a:xfrm>
            <a:off x="5603253" y="7342427"/>
            <a:ext cx="878107" cy="1076365"/>
          </a:xfrm>
          <a:custGeom>
            <a:avLst/>
            <a:gdLst/>
            <a:ahLst/>
            <a:cxnLst/>
            <a:rect l="l" t="t" r="r" b="b"/>
            <a:pathLst>
              <a:path w="878107" h="1076365">
                <a:moveTo>
                  <a:pt x="0" y="0"/>
                </a:moveTo>
                <a:lnTo>
                  <a:pt x="878107" y="0"/>
                </a:lnTo>
                <a:lnTo>
                  <a:pt x="878107" y="1076365"/>
                </a:lnTo>
                <a:lnTo>
                  <a:pt x="0" y="1076365"/>
                </a:lnTo>
                <a:lnTo>
                  <a:pt x="0" y="0"/>
                </a:lnTo>
                <a:close/>
              </a:path>
            </a:pathLst>
          </a:custGeom>
          <a:blipFill>
            <a:blip r:embed="rId5"/>
            <a:stretch>
              <a:fillRect r="-96517"/>
            </a:stretch>
          </a:blipFill>
        </p:spPr>
      </p:sp>
      <p:sp>
        <p:nvSpPr>
          <p:cNvPr id="37" name="Freeform 37"/>
          <p:cNvSpPr/>
          <p:nvPr/>
        </p:nvSpPr>
        <p:spPr>
          <a:xfrm>
            <a:off x="11197623" y="6034800"/>
            <a:ext cx="878107" cy="1076365"/>
          </a:xfrm>
          <a:custGeom>
            <a:avLst/>
            <a:gdLst/>
            <a:ahLst/>
            <a:cxnLst/>
            <a:rect l="l" t="t" r="r" b="b"/>
            <a:pathLst>
              <a:path w="878107" h="1076365">
                <a:moveTo>
                  <a:pt x="0" y="0"/>
                </a:moveTo>
                <a:lnTo>
                  <a:pt x="878107" y="0"/>
                </a:lnTo>
                <a:lnTo>
                  <a:pt x="878107" y="1076366"/>
                </a:lnTo>
                <a:lnTo>
                  <a:pt x="0" y="1076366"/>
                </a:lnTo>
                <a:lnTo>
                  <a:pt x="0" y="0"/>
                </a:lnTo>
                <a:close/>
              </a:path>
            </a:pathLst>
          </a:custGeom>
          <a:blipFill>
            <a:blip r:embed="rId5"/>
            <a:stretch>
              <a:fillRect r="-96517"/>
            </a:stretch>
          </a:blipFill>
        </p:spPr>
      </p:sp>
      <p:sp>
        <p:nvSpPr>
          <p:cNvPr id="38" name="Freeform 38"/>
          <p:cNvSpPr/>
          <p:nvPr/>
        </p:nvSpPr>
        <p:spPr>
          <a:xfrm>
            <a:off x="11197623" y="7507088"/>
            <a:ext cx="878107" cy="1076365"/>
          </a:xfrm>
          <a:custGeom>
            <a:avLst/>
            <a:gdLst/>
            <a:ahLst/>
            <a:cxnLst/>
            <a:rect l="l" t="t" r="r" b="b"/>
            <a:pathLst>
              <a:path w="878107" h="1076365">
                <a:moveTo>
                  <a:pt x="0" y="0"/>
                </a:moveTo>
                <a:lnTo>
                  <a:pt x="878107" y="0"/>
                </a:lnTo>
                <a:lnTo>
                  <a:pt x="878107" y="1076366"/>
                </a:lnTo>
                <a:lnTo>
                  <a:pt x="0" y="1076366"/>
                </a:lnTo>
                <a:lnTo>
                  <a:pt x="0" y="0"/>
                </a:lnTo>
                <a:close/>
              </a:path>
            </a:pathLst>
          </a:custGeom>
          <a:blipFill>
            <a:blip r:embed="rId5"/>
            <a:stretch>
              <a:fillRect r="-96517"/>
            </a:stretch>
          </a:blipFill>
        </p:spPr>
      </p:sp>
      <p:sp>
        <p:nvSpPr>
          <p:cNvPr id="39" name="Freeform 39"/>
          <p:cNvSpPr/>
          <p:nvPr/>
        </p:nvSpPr>
        <p:spPr>
          <a:xfrm>
            <a:off x="11197623" y="8661980"/>
            <a:ext cx="878107" cy="1076365"/>
          </a:xfrm>
          <a:custGeom>
            <a:avLst/>
            <a:gdLst/>
            <a:ahLst/>
            <a:cxnLst/>
            <a:rect l="l" t="t" r="r" b="b"/>
            <a:pathLst>
              <a:path w="878107" h="1076365">
                <a:moveTo>
                  <a:pt x="0" y="0"/>
                </a:moveTo>
                <a:lnTo>
                  <a:pt x="878107" y="0"/>
                </a:lnTo>
                <a:lnTo>
                  <a:pt x="878107" y="1076365"/>
                </a:lnTo>
                <a:lnTo>
                  <a:pt x="0" y="1076365"/>
                </a:lnTo>
                <a:lnTo>
                  <a:pt x="0" y="0"/>
                </a:lnTo>
                <a:close/>
              </a:path>
            </a:pathLst>
          </a:custGeom>
          <a:blipFill>
            <a:blip r:embed="rId5"/>
            <a:stretch>
              <a:fillRect r="-96517"/>
            </a:stretch>
          </a:blipFill>
        </p:spPr>
      </p:sp>
      <p:sp>
        <p:nvSpPr>
          <p:cNvPr id="40" name="Freeform 40"/>
          <p:cNvSpPr/>
          <p:nvPr/>
        </p:nvSpPr>
        <p:spPr>
          <a:xfrm>
            <a:off x="16609868" y="6066037"/>
            <a:ext cx="878107" cy="1076365"/>
          </a:xfrm>
          <a:custGeom>
            <a:avLst/>
            <a:gdLst/>
            <a:ahLst/>
            <a:cxnLst/>
            <a:rect l="l" t="t" r="r" b="b"/>
            <a:pathLst>
              <a:path w="878107" h="1076365">
                <a:moveTo>
                  <a:pt x="0" y="0"/>
                </a:moveTo>
                <a:lnTo>
                  <a:pt x="878107" y="0"/>
                </a:lnTo>
                <a:lnTo>
                  <a:pt x="878107" y="1076365"/>
                </a:lnTo>
                <a:lnTo>
                  <a:pt x="0" y="1076365"/>
                </a:lnTo>
                <a:lnTo>
                  <a:pt x="0" y="0"/>
                </a:lnTo>
                <a:close/>
              </a:path>
            </a:pathLst>
          </a:custGeom>
          <a:blipFill>
            <a:blip r:embed="rId5"/>
            <a:stretch>
              <a:fillRect r="-96517"/>
            </a:stretch>
          </a:blipFill>
        </p:spPr>
      </p:sp>
      <p:sp>
        <p:nvSpPr>
          <p:cNvPr id="41" name="Freeform 41"/>
          <p:cNvSpPr/>
          <p:nvPr/>
        </p:nvSpPr>
        <p:spPr>
          <a:xfrm>
            <a:off x="5603253" y="9001858"/>
            <a:ext cx="878107" cy="1076365"/>
          </a:xfrm>
          <a:custGeom>
            <a:avLst/>
            <a:gdLst/>
            <a:ahLst/>
            <a:cxnLst/>
            <a:rect l="l" t="t" r="r" b="b"/>
            <a:pathLst>
              <a:path w="878107" h="1076365">
                <a:moveTo>
                  <a:pt x="0" y="0"/>
                </a:moveTo>
                <a:lnTo>
                  <a:pt x="878107" y="0"/>
                </a:lnTo>
                <a:lnTo>
                  <a:pt x="878107" y="1076365"/>
                </a:lnTo>
                <a:lnTo>
                  <a:pt x="0" y="1076365"/>
                </a:lnTo>
                <a:lnTo>
                  <a:pt x="0" y="0"/>
                </a:lnTo>
                <a:close/>
              </a:path>
            </a:pathLst>
          </a:custGeom>
          <a:blipFill>
            <a:blip r:embed="rId5"/>
            <a:stretch>
              <a:fillRect l="-96517"/>
            </a:stretch>
          </a:blipFill>
        </p:spPr>
      </p:sp>
      <p:sp>
        <p:nvSpPr>
          <p:cNvPr id="42" name="Freeform 42"/>
          <p:cNvSpPr/>
          <p:nvPr/>
        </p:nvSpPr>
        <p:spPr>
          <a:xfrm>
            <a:off x="16609868" y="7727875"/>
            <a:ext cx="878107" cy="1076365"/>
          </a:xfrm>
          <a:custGeom>
            <a:avLst/>
            <a:gdLst/>
            <a:ahLst/>
            <a:cxnLst/>
            <a:rect l="l" t="t" r="r" b="b"/>
            <a:pathLst>
              <a:path w="878107" h="1076365">
                <a:moveTo>
                  <a:pt x="0" y="0"/>
                </a:moveTo>
                <a:lnTo>
                  <a:pt x="878107" y="0"/>
                </a:lnTo>
                <a:lnTo>
                  <a:pt x="878107" y="1076365"/>
                </a:lnTo>
                <a:lnTo>
                  <a:pt x="0" y="1076365"/>
                </a:lnTo>
                <a:lnTo>
                  <a:pt x="0" y="0"/>
                </a:lnTo>
                <a:close/>
              </a:path>
            </a:pathLst>
          </a:custGeom>
          <a:blipFill>
            <a:blip r:embed="rId5"/>
            <a:stretch>
              <a:fillRect l="-96517"/>
            </a:stretch>
          </a:blipFill>
        </p:spPr>
      </p:sp>
      <p:sp>
        <p:nvSpPr>
          <p:cNvPr id="43" name="Freeform 43"/>
          <p:cNvSpPr/>
          <p:nvPr/>
        </p:nvSpPr>
        <p:spPr>
          <a:xfrm>
            <a:off x="16609868" y="8961795"/>
            <a:ext cx="878107" cy="1076365"/>
          </a:xfrm>
          <a:custGeom>
            <a:avLst/>
            <a:gdLst/>
            <a:ahLst/>
            <a:cxnLst/>
            <a:rect l="l" t="t" r="r" b="b"/>
            <a:pathLst>
              <a:path w="878107" h="1076365">
                <a:moveTo>
                  <a:pt x="0" y="0"/>
                </a:moveTo>
                <a:lnTo>
                  <a:pt x="878107" y="0"/>
                </a:lnTo>
                <a:lnTo>
                  <a:pt x="878107" y="1076366"/>
                </a:lnTo>
                <a:lnTo>
                  <a:pt x="0" y="1076366"/>
                </a:lnTo>
                <a:lnTo>
                  <a:pt x="0" y="0"/>
                </a:lnTo>
                <a:close/>
              </a:path>
            </a:pathLst>
          </a:custGeom>
          <a:blipFill>
            <a:blip r:embed="rId5"/>
            <a:stretch>
              <a:fillRect l="-96517"/>
            </a:stretch>
          </a:blipFill>
        </p:spPr>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a:off x="0" y="439814"/>
            <a:ext cx="19051732" cy="1177773"/>
          </a:xfrm>
          <a:custGeom>
            <a:avLst/>
            <a:gdLst/>
            <a:ahLst/>
            <a:cxnLst/>
            <a:rect l="l" t="t" r="r" b="b"/>
            <a:pathLst>
              <a:path w="19051732" h="1177773">
                <a:moveTo>
                  <a:pt x="0" y="0"/>
                </a:moveTo>
                <a:lnTo>
                  <a:pt x="19051732" y="0"/>
                </a:lnTo>
                <a:lnTo>
                  <a:pt x="19051732" y="1177772"/>
                </a:lnTo>
                <a:lnTo>
                  <a:pt x="0" y="1177772"/>
                </a:lnTo>
                <a:lnTo>
                  <a:pt x="0" y="0"/>
                </a:lnTo>
                <a:close/>
              </a:path>
            </a:pathLst>
          </a:custGeom>
          <a:blipFill>
            <a:blip r:embed="rId2"/>
            <a:stretch>
              <a:fillRect l="-17187" t="-92172" b="-92172"/>
            </a:stretch>
          </a:blipFill>
        </p:spPr>
      </p:sp>
      <p:sp>
        <p:nvSpPr>
          <p:cNvPr id="3" name="Freeform 3"/>
          <p:cNvSpPr/>
          <p:nvPr/>
        </p:nvSpPr>
        <p:spPr>
          <a:xfrm>
            <a:off x="260396" y="5143500"/>
            <a:ext cx="8317300" cy="4488896"/>
          </a:xfrm>
          <a:custGeom>
            <a:avLst/>
            <a:gdLst/>
            <a:ahLst/>
            <a:cxnLst/>
            <a:rect l="l" t="t" r="r" b="b"/>
            <a:pathLst>
              <a:path w="8317300" h="4488896">
                <a:moveTo>
                  <a:pt x="0" y="0"/>
                </a:moveTo>
                <a:lnTo>
                  <a:pt x="8317299" y="0"/>
                </a:lnTo>
                <a:lnTo>
                  <a:pt x="8317299" y="4488896"/>
                </a:lnTo>
                <a:lnTo>
                  <a:pt x="0" y="4488896"/>
                </a:lnTo>
                <a:lnTo>
                  <a:pt x="0" y="0"/>
                </a:lnTo>
                <a:close/>
              </a:path>
            </a:pathLst>
          </a:custGeom>
          <a:blipFill>
            <a:blip r:embed="rId3"/>
            <a:stretch>
              <a:fillRect/>
            </a:stretch>
          </a:blipFill>
        </p:spPr>
      </p:sp>
      <p:sp>
        <p:nvSpPr>
          <p:cNvPr id="4" name="Freeform 4"/>
          <p:cNvSpPr/>
          <p:nvPr/>
        </p:nvSpPr>
        <p:spPr>
          <a:xfrm>
            <a:off x="10336749" y="4471901"/>
            <a:ext cx="6768892" cy="5671277"/>
          </a:xfrm>
          <a:custGeom>
            <a:avLst/>
            <a:gdLst/>
            <a:ahLst/>
            <a:cxnLst/>
            <a:rect l="l" t="t" r="r" b="b"/>
            <a:pathLst>
              <a:path w="6768892" h="5671277">
                <a:moveTo>
                  <a:pt x="0" y="0"/>
                </a:moveTo>
                <a:lnTo>
                  <a:pt x="6768893" y="0"/>
                </a:lnTo>
                <a:lnTo>
                  <a:pt x="6768893" y="5671277"/>
                </a:lnTo>
                <a:lnTo>
                  <a:pt x="0" y="5671277"/>
                </a:lnTo>
                <a:lnTo>
                  <a:pt x="0" y="0"/>
                </a:lnTo>
                <a:close/>
              </a:path>
            </a:pathLst>
          </a:custGeom>
          <a:blipFill>
            <a:blip r:embed="rId4"/>
            <a:stretch>
              <a:fillRect t="-38945"/>
            </a:stretch>
          </a:blipFill>
        </p:spPr>
      </p:sp>
      <p:sp>
        <p:nvSpPr>
          <p:cNvPr id="5" name="Freeform 5"/>
          <p:cNvSpPr/>
          <p:nvPr/>
        </p:nvSpPr>
        <p:spPr>
          <a:xfrm>
            <a:off x="-488373" y="2111493"/>
            <a:ext cx="9278482" cy="1855696"/>
          </a:xfrm>
          <a:custGeom>
            <a:avLst/>
            <a:gdLst/>
            <a:ahLst/>
            <a:cxnLst/>
            <a:rect l="l" t="t" r="r" b="b"/>
            <a:pathLst>
              <a:path w="9278482" h="1855696">
                <a:moveTo>
                  <a:pt x="0" y="0"/>
                </a:moveTo>
                <a:lnTo>
                  <a:pt x="9278483" y="0"/>
                </a:lnTo>
                <a:lnTo>
                  <a:pt x="9278483" y="1855696"/>
                </a:lnTo>
                <a:lnTo>
                  <a:pt x="0" y="185569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8577695" y="2181467"/>
            <a:ext cx="10108179" cy="2370828"/>
          </a:xfrm>
          <a:custGeom>
            <a:avLst/>
            <a:gdLst/>
            <a:ahLst/>
            <a:cxnLst/>
            <a:rect l="l" t="t" r="r" b="b"/>
            <a:pathLst>
              <a:path w="10108179" h="2370828">
                <a:moveTo>
                  <a:pt x="0" y="0"/>
                </a:moveTo>
                <a:lnTo>
                  <a:pt x="10108180" y="0"/>
                </a:lnTo>
                <a:lnTo>
                  <a:pt x="10108180" y="2370828"/>
                </a:lnTo>
                <a:lnTo>
                  <a:pt x="0" y="237082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TextBox 7"/>
          <p:cNvSpPr txBox="1"/>
          <p:nvPr/>
        </p:nvSpPr>
        <p:spPr>
          <a:xfrm>
            <a:off x="-1558636" y="669608"/>
            <a:ext cx="21405273" cy="632460"/>
          </a:xfrm>
          <a:prstGeom prst="rect">
            <a:avLst/>
          </a:prstGeom>
        </p:spPr>
        <p:txBody>
          <a:bodyPr lIns="0" tIns="0" rIns="0" bIns="0" rtlCol="0" anchor="t">
            <a:spAutoFit/>
          </a:bodyPr>
          <a:lstStyle/>
          <a:p>
            <a:pPr algn="ctr">
              <a:lnSpc>
                <a:spcPts val="5040"/>
              </a:lnSpc>
              <a:spcBef>
                <a:spcPct val="0"/>
              </a:spcBef>
            </a:pPr>
            <a:r>
              <a:rPr lang="en-US" sz="3600">
                <a:solidFill>
                  <a:srgbClr val="FFFFFF"/>
                </a:solidFill>
                <a:latin typeface="Asap Bold"/>
              </a:rPr>
              <a:t>PHƯƠNG THỨC THỰC HIỆN LỢI ÍCH KINH TẾ TRONG CÁC QUAN HỆ LỢI ÍCH CHỦ YẾU</a:t>
            </a:r>
          </a:p>
        </p:txBody>
      </p:sp>
      <p:sp>
        <p:nvSpPr>
          <p:cNvPr id="8" name="TextBox 8"/>
          <p:cNvSpPr txBox="1"/>
          <p:nvPr/>
        </p:nvSpPr>
        <p:spPr>
          <a:xfrm>
            <a:off x="618259" y="2264006"/>
            <a:ext cx="7959436" cy="1464945"/>
          </a:xfrm>
          <a:prstGeom prst="rect">
            <a:avLst/>
          </a:prstGeom>
        </p:spPr>
        <p:txBody>
          <a:bodyPr lIns="0" tIns="0" rIns="0" bIns="0" rtlCol="0" anchor="t">
            <a:spAutoFit/>
          </a:bodyPr>
          <a:lstStyle/>
          <a:p>
            <a:pPr>
              <a:lnSpc>
                <a:spcPts val="5880"/>
              </a:lnSpc>
              <a:spcBef>
                <a:spcPct val="0"/>
              </a:spcBef>
            </a:pPr>
            <a:r>
              <a:rPr lang="en-US" sz="4200">
                <a:solidFill>
                  <a:srgbClr val="C82424"/>
                </a:solidFill>
                <a:latin typeface="Asap Bold Italics"/>
              </a:rPr>
              <a:t>Thứ nhất,</a:t>
            </a:r>
            <a:r>
              <a:rPr lang="en-US" sz="4200">
                <a:solidFill>
                  <a:srgbClr val="000000"/>
                </a:solidFill>
                <a:latin typeface="Asap Bold Italics"/>
              </a:rPr>
              <a:t> thực hiện lợi ích kinh tế theo nguyên tắc thị trường</a:t>
            </a:r>
          </a:p>
        </p:txBody>
      </p:sp>
      <p:sp>
        <p:nvSpPr>
          <p:cNvPr id="9" name="TextBox 9"/>
          <p:cNvSpPr txBox="1"/>
          <p:nvPr/>
        </p:nvSpPr>
        <p:spPr>
          <a:xfrm>
            <a:off x="9741477" y="2264006"/>
            <a:ext cx="7959436" cy="2207895"/>
          </a:xfrm>
          <a:prstGeom prst="rect">
            <a:avLst/>
          </a:prstGeom>
        </p:spPr>
        <p:txBody>
          <a:bodyPr lIns="0" tIns="0" rIns="0" bIns="0" rtlCol="0" anchor="t">
            <a:spAutoFit/>
          </a:bodyPr>
          <a:lstStyle/>
          <a:p>
            <a:pPr algn="just">
              <a:lnSpc>
                <a:spcPts val="5880"/>
              </a:lnSpc>
              <a:spcBef>
                <a:spcPct val="0"/>
              </a:spcBef>
            </a:pPr>
            <a:r>
              <a:rPr lang="en-US" sz="4200">
                <a:solidFill>
                  <a:srgbClr val="C82424"/>
                </a:solidFill>
                <a:latin typeface="Asap Bold Italics"/>
              </a:rPr>
              <a:t>Thứ hai,</a:t>
            </a:r>
            <a:r>
              <a:rPr lang="en-US" sz="4200">
                <a:solidFill>
                  <a:srgbClr val="000000"/>
                </a:solidFill>
                <a:latin typeface="Asap Bold Italics"/>
              </a:rPr>
              <a:t> thực hiện lợi ích kinh tế theo chính sách của nhà nước và vai trò của các tổ chức xã hội</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799898" y="-1592473"/>
            <a:ext cx="8721898" cy="13471947"/>
            <a:chOff x="0" y="0"/>
            <a:chExt cx="2192020" cy="3385820"/>
          </a:xfrm>
        </p:grpSpPr>
        <p:sp>
          <p:nvSpPr>
            <p:cNvPr id="3" name="Freeform 3"/>
            <p:cNvSpPr/>
            <p:nvPr/>
          </p:nvSpPr>
          <p:spPr>
            <a:xfrm>
              <a:off x="1270" y="-1"/>
              <a:ext cx="2194560" cy="3388362"/>
            </a:xfrm>
            <a:custGeom>
              <a:avLst/>
              <a:gdLst/>
              <a:ahLst/>
              <a:cxnLst/>
              <a:rect l="l" t="t" r="r" b="b"/>
              <a:pathLst>
                <a:path w="2194560" h="3388362">
                  <a:moveTo>
                    <a:pt x="3810" y="317501"/>
                  </a:moveTo>
                  <a:cubicBezTo>
                    <a:pt x="13970" y="425451"/>
                    <a:pt x="16510" y="533401"/>
                    <a:pt x="17780" y="642621"/>
                  </a:cubicBezTo>
                  <a:cubicBezTo>
                    <a:pt x="24130" y="1036321"/>
                    <a:pt x="21590" y="1430021"/>
                    <a:pt x="17780" y="1823721"/>
                  </a:cubicBezTo>
                  <a:cubicBezTo>
                    <a:pt x="13970" y="2218691"/>
                    <a:pt x="8890" y="2613661"/>
                    <a:pt x="8890" y="3009901"/>
                  </a:cubicBezTo>
                  <a:cubicBezTo>
                    <a:pt x="8890" y="3013711"/>
                    <a:pt x="8890" y="3017521"/>
                    <a:pt x="7620" y="3021331"/>
                  </a:cubicBezTo>
                  <a:cubicBezTo>
                    <a:pt x="11430" y="3022601"/>
                    <a:pt x="15240" y="3025141"/>
                    <a:pt x="19050" y="3027681"/>
                  </a:cubicBezTo>
                  <a:cubicBezTo>
                    <a:pt x="24130" y="3031491"/>
                    <a:pt x="27940" y="3037841"/>
                    <a:pt x="33020" y="3044191"/>
                  </a:cubicBezTo>
                  <a:cubicBezTo>
                    <a:pt x="44450" y="3058161"/>
                    <a:pt x="55880" y="3072131"/>
                    <a:pt x="66040" y="3086101"/>
                  </a:cubicBezTo>
                  <a:cubicBezTo>
                    <a:pt x="77470" y="3102611"/>
                    <a:pt x="88900" y="3117851"/>
                    <a:pt x="100330" y="3134361"/>
                  </a:cubicBezTo>
                  <a:cubicBezTo>
                    <a:pt x="105410" y="3141981"/>
                    <a:pt x="110490" y="3149601"/>
                    <a:pt x="115570" y="3155951"/>
                  </a:cubicBezTo>
                  <a:cubicBezTo>
                    <a:pt x="119380" y="3161031"/>
                    <a:pt x="125730" y="3163571"/>
                    <a:pt x="129540" y="3167381"/>
                  </a:cubicBezTo>
                  <a:cubicBezTo>
                    <a:pt x="142240" y="3177541"/>
                    <a:pt x="156210" y="3187701"/>
                    <a:pt x="168910" y="3197861"/>
                  </a:cubicBezTo>
                  <a:cubicBezTo>
                    <a:pt x="181610" y="3208021"/>
                    <a:pt x="194310" y="3216911"/>
                    <a:pt x="209550" y="3223261"/>
                  </a:cubicBezTo>
                  <a:cubicBezTo>
                    <a:pt x="243840" y="3238501"/>
                    <a:pt x="276860" y="3255011"/>
                    <a:pt x="311150" y="3270251"/>
                  </a:cubicBezTo>
                  <a:cubicBezTo>
                    <a:pt x="330200" y="3279141"/>
                    <a:pt x="349250" y="3286761"/>
                    <a:pt x="369570" y="3295651"/>
                  </a:cubicBezTo>
                  <a:cubicBezTo>
                    <a:pt x="370840" y="3296921"/>
                    <a:pt x="374650" y="3295651"/>
                    <a:pt x="375920" y="3295651"/>
                  </a:cubicBezTo>
                  <a:lnTo>
                    <a:pt x="383540" y="3295651"/>
                  </a:lnTo>
                  <a:lnTo>
                    <a:pt x="384810" y="3296921"/>
                  </a:lnTo>
                  <a:cubicBezTo>
                    <a:pt x="387350" y="3290571"/>
                    <a:pt x="389890" y="3285491"/>
                    <a:pt x="393700" y="3279141"/>
                  </a:cubicBezTo>
                  <a:cubicBezTo>
                    <a:pt x="397510" y="3274061"/>
                    <a:pt x="400050" y="3265171"/>
                    <a:pt x="408940" y="3265171"/>
                  </a:cubicBezTo>
                  <a:cubicBezTo>
                    <a:pt x="408940" y="3265171"/>
                    <a:pt x="410210" y="3265171"/>
                    <a:pt x="410210" y="3263901"/>
                  </a:cubicBezTo>
                  <a:cubicBezTo>
                    <a:pt x="414020" y="3257551"/>
                    <a:pt x="420370" y="3256281"/>
                    <a:pt x="427990" y="3255011"/>
                  </a:cubicBezTo>
                  <a:cubicBezTo>
                    <a:pt x="435610" y="3253741"/>
                    <a:pt x="441960" y="3249931"/>
                    <a:pt x="448310" y="3247391"/>
                  </a:cubicBezTo>
                  <a:cubicBezTo>
                    <a:pt x="449580" y="3247391"/>
                    <a:pt x="449580" y="3246121"/>
                    <a:pt x="450850" y="3246121"/>
                  </a:cubicBezTo>
                  <a:cubicBezTo>
                    <a:pt x="459740" y="3248661"/>
                    <a:pt x="466090" y="3242311"/>
                    <a:pt x="473710" y="3239771"/>
                  </a:cubicBezTo>
                  <a:lnTo>
                    <a:pt x="474980" y="3239771"/>
                  </a:lnTo>
                  <a:cubicBezTo>
                    <a:pt x="482600" y="3239771"/>
                    <a:pt x="488950" y="3235961"/>
                    <a:pt x="496570" y="3234691"/>
                  </a:cubicBezTo>
                  <a:cubicBezTo>
                    <a:pt x="502920" y="3233421"/>
                    <a:pt x="509270" y="3233421"/>
                    <a:pt x="515620" y="3229611"/>
                  </a:cubicBezTo>
                  <a:cubicBezTo>
                    <a:pt x="521970" y="3225801"/>
                    <a:pt x="529590" y="3223261"/>
                    <a:pt x="535940" y="3220721"/>
                  </a:cubicBezTo>
                  <a:cubicBezTo>
                    <a:pt x="542290" y="3218181"/>
                    <a:pt x="548640" y="3216911"/>
                    <a:pt x="554990" y="3214371"/>
                  </a:cubicBezTo>
                  <a:lnTo>
                    <a:pt x="561340" y="3214371"/>
                  </a:lnTo>
                  <a:cubicBezTo>
                    <a:pt x="567690" y="3214371"/>
                    <a:pt x="572770" y="3214371"/>
                    <a:pt x="577850" y="3210561"/>
                  </a:cubicBezTo>
                  <a:lnTo>
                    <a:pt x="580390" y="3210561"/>
                  </a:lnTo>
                  <a:cubicBezTo>
                    <a:pt x="586740" y="3210561"/>
                    <a:pt x="594360" y="3211831"/>
                    <a:pt x="600710" y="3211831"/>
                  </a:cubicBezTo>
                  <a:lnTo>
                    <a:pt x="605790" y="3211831"/>
                  </a:lnTo>
                  <a:cubicBezTo>
                    <a:pt x="612140" y="3210561"/>
                    <a:pt x="614680" y="3215641"/>
                    <a:pt x="618490" y="3218181"/>
                  </a:cubicBezTo>
                  <a:cubicBezTo>
                    <a:pt x="624840" y="3225801"/>
                    <a:pt x="632460" y="3227071"/>
                    <a:pt x="642620" y="3225801"/>
                  </a:cubicBezTo>
                  <a:cubicBezTo>
                    <a:pt x="651510" y="3224531"/>
                    <a:pt x="659130" y="3223261"/>
                    <a:pt x="668020" y="3223261"/>
                  </a:cubicBezTo>
                  <a:cubicBezTo>
                    <a:pt x="671830" y="3223261"/>
                    <a:pt x="676910" y="3224531"/>
                    <a:pt x="680720" y="3225801"/>
                  </a:cubicBezTo>
                  <a:cubicBezTo>
                    <a:pt x="684530" y="3227071"/>
                    <a:pt x="687070" y="3228341"/>
                    <a:pt x="690880" y="3229611"/>
                  </a:cubicBezTo>
                  <a:lnTo>
                    <a:pt x="694690" y="3233421"/>
                  </a:lnTo>
                  <a:cubicBezTo>
                    <a:pt x="694690" y="3233421"/>
                    <a:pt x="695960" y="3237231"/>
                    <a:pt x="697230" y="3238501"/>
                  </a:cubicBezTo>
                  <a:cubicBezTo>
                    <a:pt x="699770" y="3239771"/>
                    <a:pt x="702310" y="3239771"/>
                    <a:pt x="703580" y="3241041"/>
                  </a:cubicBezTo>
                  <a:lnTo>
                    <a:pt x="704850" y="3242311"/>
                  </a:lnTo>
                  <a:cubicBezTo>
                    <a:pt x="711200" y="3238501"/>
                    <a:pt x="713740" y="3244851"/>
                    <a:pt x="717550" y="3246121"/>
                  </a:cubicBezTo>
                  <a:cubicBezTo>
                    <a:pt x="722630" y="3248661"/>
                    <a:pt x="726440" y="3251201"/>
                    <a:pt x="731520" y="3255011"/>
                  </a:cubicBezTo>
                  <a:cubicBezTo>
                    <a:pt x="731520" y="3253741"/>
                    <a:pt x="731520" y="3252471"/>
                    <a:pt x="732790" y="3251201"/>
                  </a:cubicBezTo>
                  <a:cubicBezTo>
                    <a:pt x="740410" y="3252471"/>
                    <a:pt x="749300" y="3252471"/>
                    <a:pt x="756920" y="3257551"/>
                  </a:cubicBezTo>
                  <a:cubicBezTo>
                    <a:pt x="758190" y="3255011"/>
                    <a:pt x="760730" y="3252471"/>
                    <a:pt x="763270" y="3249931"/>
                  </a:cubicBezTo>
                  <a:cubicBezTo>
                    <a:pt x="763270" y="3249931"/>
                    <a:pt x="763270" y="3248661"/>
                    <a:pt x="764540" y="3248661"/>
                  </a:cubicBezTo>
                  <a:cubicBezTo>
                    <a:pt x="770890" y="3247391"/>
                    <a:pt x="774700" y="3243581"/>
                    <a:pt x="775970" y="3237231"/>
                  </a:cubicBezTo>
                  <a:cubicBezTo>
                    <a:pt x="777240" y="3234691"/>
                    <a:pt x="777240" y="3232151"/>
                    <a:pt x="777240" y="3230881"/>
                  </a:cubicBezTo>
                  <a:cubicBezTo>
                    <a:pt x="782320" y="3228341"/>
                    <a:pt x="786130" y="3225801"/>
                    <a:pt x="791210" y="3223261"/>
                  </a:cubicBezTo>
                  <a:lnTo>
                    <a:pt x="791210" y="3220721"/>
                  </a:lnTo>
                  <a:cubicBezTo>
                    <a:pt x="787400" y="3214371"/>
                    <a:pt x="787400" y="3213101"/>
                    <a:pt x="793750" y="3210561"/>
                  </a:cubicBezTo>
                  <a:cubicBezTo>
                    <a:pt x="795020" y="3209291"/>
                    <a:pt x="795020" y="3208021"/>
                    <a:pt x="796290" y="3208021"/>
                  </a:cubicBezTo>
                  <a:cubicBezTo>
                    <a:pt x="798830" y="3206751"/>
                    <a:pt x="801370" y="3205481"/>
                    <a:pt x="802640" y="3204211"/>
                  </a:cubicBezTo>
                  <a:cubicBezTo>
                    <a:pt x="802640" y="3204211"/>
                    <a:pt x="802640" y="3205481"/>
                    <a:pt x="803910" y="3205481"/>
                  </a:cubicBezTo>
                  <a:lnTo>
                    <a:pt x="803910" y="3202941"/>
                  </a:lnTo>
                  <a:cubicBezTo>
                    <a:pt x="811530" y="3200401"/>
                    <a:pt x="819150" y="3197861"/>
                    <a:pt x="826770" y="3194051"/>
                  </a:cubicBezTo>
                  <a:cubicBezTo>
                    <a:pt x="830580" y="3191511"/>
                    <a:pt x="834390" y="3190241"/>
                    <a:pt x="839470" y="3192781"/>
                  </a:cubicBezTo>
                  <a:cubicBezTo>
                    <a:pt x="842010" y="3194051"/>
                    <a:pt x="844550" y="3192781"/>
                    <a:pt x="847090" y="3191511"/>
                  </a:cubicBezTo>
                  <a:cubicBezTo>
                    <a:pt x="853440" y="3188971"/>
                    <a:pt x="859790" y="3187701"/>
                    <a:pt x="866140" y="3185161"/>
                  </a:cubicBezTo>
                  <a:cubicBezTo>
                    <a:pt x="871220" y="3183891"/>
                    <a:pt x="875030" y="3181351"/>
                    <a:pt x="880110" y="3178811"/>
                  </a:cubicBezTo>
                  <a:cubicBezTo>
                    <a:pt x="880110" y="3178811"/>
                    <a:pt x="881380" y="3176271"/>
                    <a:pt x="880110" y="3175001"/>
                  </a:cubicBezTo>
                  <a:cubicBezTo>
                    <a:pt x="880110" y="3173731"/>
                    <a:pt x="878840" y="3171191"/>
                    <a:pt x="878840" y="3169921"/>
                  </a:cubicBezTo>
                  <a:cubicBezTo>
                    <a:pt x="882650" y="3167381"/>
                    <a:pt x="885190" y="3164841"/>
                    <a:pt x="887730" y="3164841"/>
                  </a:cubicBezTo>
                  <a:cubicBezTo>
                    <a:pt x="891540" y="3163571"/>
                    <a:pt x="896620" y="3163571"/>
                    <a:pt x="901700" y="3162301"/>
                  </a:cubicBezTo>
                  <a:cubicBezTo>
                    <a:pt x="905510" y="3150871"/>
                    <a:pt x="913130" y="3148331"/>
                    <a:pt x="922020" y="3152141"/>
                  </a:cubicBezTo>
                  <a:lnTo>
                    <a:pt x="924560" y="3149601"/>
                  </a:lnTo>
                  <a:cubicBezTo>
                    <a:pt x="925830" y="3150871"/>
                    <a:pt x="925830" y="3150871"/>
                    <a:pt x="925830" y="3152141"/>
                  </a:cubicBezTo>
                  <a:cubicBezTo>
                    <a:pt x="929640" y="3149601"/>
                    <a:pt x="933450" y="3147061"/>
                    <a:pt x="937260" y="3145791"/>
                  </a:cubicBezTo>
                  <a:cubicBezTo>
                    <a:pt x="941070" y="3143251"/>
                    <a:pt x="944880" y="3140711"/>
                    <a:pt x="949960" y="3143251"/>
                  </a:cubicBezTo>
                  <a:cubicBezTo>
                    <a:pt x="949960" y="3136901"/>
                    <a:pt x="953770" y="3136901"/>
                    <a:pt x="957580" y="3138171"/>
                  </a:cubicBezTo>
                  <a:cubicBezTo>
                    <a:pt x="960120" y="3138171"/>
                    <a:pt x="963930" y="3136901"/>
                    <a:pt x="966470" y="3135632"/>
                  </a:cubicBezTo>
                  <a:cubicBezTo>
                    <a:pt x="967740" y="3135632"/>
                    <a:pt x="970280" y="3134361"/>
                    <a:pt x="971550" y="3135632"/>
                  </a:cubicBezTo>
                  <a:cubicBezTo>
                    <a:pt x="976630" y="3139442"/>
                    <a:pt x="984250" y="3140711"/>
                    <a:pt x="989330" y="3147061"/>
                  </a:cubicBezTo>
                  <a:cubicBezTo>
                    <a:pt x="993140" y="3152141"/>
                    <a:pt x="999490" y="3154682"/>
                    <a:pt x="1002030" y="3162301"/>
                  </a:cubicBezTo>
                  <a:cubicBezTo>
                    <a:pt x="1003300" y="3164841"/>
                    <a:pt x="1008380" y="3167381"/>
                    <a:pt x="1010920" y="3168651"/>
                  </a:cubicBezTo>
                  <a:cubicBezTo>
                    <a:pt x="1010920" y="3168651"/>
                    <a:pt x="1012190" y="3168651"/>
                    <a:pt x="1013460" y="3169921"/>
                  </a:cubicBezTo>
                  <a:cubicBezTo>
                    <a:pt x="1014730" y="3173732"/>
                    <a:pt x="1018540" y="3172461"/>
                    <a:pt x="1021080" y="3171192"/>
                  </a:cubicBezTo>
                  <a:cubicBezTo>
                    <a:pt x="1023620" y="3171192"/>
                    <a:pt x="1026160" y="3169921"/>
                    <a:pt x="1027430" y="3173732"/>
                  </a:cubicBezTo>
                  <a:cubicBezTo>
                    <a:pt x="1027430" y="3175002"/>
                    <a:pt x="1031240" y="3176271"/>
                    <a:pt x="1032510" y="3177542"/>
                  </a:cubicBezTo>
                  <a:cubicBezTo>
                    <a:pt x="1036320" y="3180082"/>
                    <a:pt x="1040130" y="3182621"/>
                    <a:pt x="1042670" y="3185162"/>
                  </a:cubicBezTo>
                  <a:cubicBezTo>
                    <a:pt x="1043940" y="3186432"/>
                    <a:pt x="1045210" y="3187702"/>
                    <a:pt x="1045210" y="3188972"/>
                  </a:cubicBezTo>
                  <a:cubicBezTo>
                    <a:pt x="1045210" y="3192782"/>
                    <a:pt x="1049020" y="3195322"/>
                    <a:pt x="1052830" y="3195322"/>
                  </a:cubicBezTo>
                  <a:cubicBezTo>
                    <a:pt x="1057910" y="3196592"/>
                    <a:pt x="1061720" y="3196592"/>
                    <a:pt x="1066800" y="3197862"/>
                  </a:cubicBezTo>
                  <a:cubicBezTo>
                    <a:pt x="1068070" y="3197862"/>
                    <a:pt x="1068070" y="3200402"/>
                    <a:pt x="1069340" y="3200402"/>
                  </a:cubicBezTo>
                  <a:cubicBezTo>
                    <a:pt x="1070610" y="3202942"/>
                    <a:pt x="1071880" y="3206752"/>
                    <a:pt x="1076960" y="3204212"/>
                  </a:cubicBezTo>
                  <a:cubicBezTo>
                    <a:pt x="1079500" y="3202942"/>
                    <a:pt x="1087120" y="3205482"/>
                    <a:pt x="1088390" y="3208022"/>
                  </a:cubicBezTo>
                  <a:cubicBezTo>
                    <a:pt x="1090930" y="3216912"/>
                    <a:pt x="1099820" y="3216912"/>
                    <a:pt x="1106170" y="3219452"/>
                  </a:cubicBezTo>
                  <a:cubicBezTo>
                    <a:pt x="1107440" y="3219452"/>
                    <a:pt x="1108710" y="3219452"/>
                    <a:pt x="1108710" y="3220722"/>
                  </a:cubicBezTo>
                  <a:cubicBezTo>
                    <a:pt x="1112520" y="3225802"/>
                    <a:pt x="1117600" y="3227072"/>
                    <a:pt x="1122680" y="3229612"/>
                  </a:cubicBezTo>
                  <a:cubicBezTo>
                    <a:pt x="1127760" y="3232152"/>
                    <a:pt x="1132840" y="3237232"/>
                    <a:pt x="1137920" y="3242312"/>
                  </a:cubicBezTo>
                  <a:lnTo>
                    <a:pt x="1144270" y="3248662"/>
                  </a:lnTo>
                  <a:cubicBezTo>
                    <a:pt x="1145540" y="3249932"/>
                    <a:pt x="1146810" y="3249932"/>
                    <a:pt x="1148080" y="3249932"/>
                  </a:cubicBezTo>
                  <a:cubicBezTo>
                    <a:pt x="1151890" y="3249932"/>
                    <a:pt x="1155700" y="3248662"/>
                    <a:pt x="1158240" y="3252472"/>
                  </a:cubicBezTo>
                  <a:cubicBezTo>
                    <a:pt x="1158240" y="3252472"/>
                    <a:pt x="1159510" y="3253742"/>
                    <a:pt x="1160780" y="3253742"/>
                  </a:cubicBezTo>
                  <a:cubicBezTo>
                    <a:pt x="1170940" y="3252472"/>
                    <a:pt x="1177290" y="3258822"/>
                    <a:pt x="1183640" y="3265172"/>
                  </a:cubicBezTo>
                  <a:cubicBezTo>
                    <a:pt x="1186180" y="3267712"/>
                    <a:pt x="1191260" y="3268982"/>
                    <a:pt x="1193800" y="3268982"/>
                  </a:cubicBezTo>
                  <a:cubicBezTo>
                    <a:pt x="1201420" y="3271522"/>
                    <a:pt x="1210310" y="3272792"/>
                    <a:pt x="1216660" y="3277872"/>
                  </a:cubicBezTo>
                  <a:cubicBezTo>
                    <a:pt x="1220470" y="3280412"/>
                    <a:pt x="1225550" y="3284222"/>
                    <a:pt x="1229360" y="3284222"/>
                  </a:cubicBezTo>
                  <a:cubicBezTo>
                    <a:pt x="1235710" y="3284222"/>
                    <a:pt x="1238250" y="3289302"/>
                    <a:pt x="1240790" y="3293112"/>
                  </a:cubicBezTo>
                  <a:cubicBezTo>
                    <a:pt x="1248410" y="3294382"/>
                    <a:pt x="1256030" y="3294382"/>
                    <a:pt x="1259840" y="3302002"/>
                  </a:cubicBezTo>
                  <a:cubicBezTo>
                    <a:pt x="1259840" y="3303272"/>
                    <a:pt x="1261110" y="3303272"/>
                    <a:pt x="1262380" y="3303272"/>
                  </a:cubicBezTo>
                  <a:cubicBezTo>
                    <a:pt x="1267460" y="3304542"/>
                    <a:pt x="1272540" y="3305812"/>
                    <a:pt x="1277620" y="3308352"/>
                  </a:cubicBezTo>
                  <a:cubicBezTo>
                    <a:pt x="1280160" y="3309622"/>
                    <a:pt x="1282700" y="3312162"/>
                    <a:pt x="1286510" y="3314702"/>
                  </a:cubicBezTo>
                  <a:cubicBezTo>
                    <a:pt x="1287780" y="3314702"/>
                    <a:pt x="1287780" y="3315972"/>
                    <a:pt x="1289050" y="3315972"/>
                  </a:cubicBezTo>
                  <a:cubicBezTo>
                    <a:pt x="1297940" y="3315972"/>
                    <a:pt x="1300480" y="3322322"/>
                    <a:pt x="1305560" y="3327402"/>
                  </a:cubicBezTo>
                  <a:cubicBezTo>
                    <a:pt x="1313180" y="3333752"/>
                    <a:pt x="1322070" y="3340102"/>
                    <a:pt x="1328420" y="3347722"/>
                  </a:cubicBezTo>
                  <a:cubicBezTo>
                    <a:pt x="1332230" y="3352802"/>
                    <a:pt x="1338580" y="3355342"/>
                    <a:pt x="1342390" y="3357882"/>
                  </a:cubicBezTo>
                  <a:lnTo>
                    <a:pt x="1350010" y="3361692"/>
                  </a:lnTo>
                  <a:cubicBezTo>
                    <a:pt x="1352550" y="3364232"/>
                    <a:pt x="1355090" y="3366772"/>
                    <a:pt x="1358900" y="3369312"/>
                  </a:cubicBezTo>
                  <a:cubicBezTo>
                    <a:pt x="1362710" y="3370582"/>
                    <a:pt x="1363980" y="3375662"/>
                    <a:pt x="1369060" y="3374392"/>
                  </a:cubicBezTo>
                  <a:cubicBezTo>
                    <a:pt x="1371600" y="3374392"/>
                    <a:pt x="1374140" y="3375662"/>
                    <a:pt x="1376680" y="3376932"/>
                  </a:cubicBezTo>
                  <a:cubicBezTo>
                    <a:pt x="1380490" y="3379472"/>
                    <a:pt x="1381760" y="3382012"/>
                    <a:pt x="1386840" y="3382012"/>
                  </a:cubicBezTo>
                  <a:cubicBezTo>
                    <a:pt x="1389380" y="3382012"/>
                    <a:pt x="1391920" y="3384552"/>
                    <a:pt x="1393190" y="3385822"/>
                  </a:cubicBezTo>
                  <a:cubicBezTo>
                    <a:pt x="1399540" y="3388362"/>
                    <a:pt x="1405890" y="3388362"/>
                    <a:pt x="1409700" y="3380742"/>
                  </a:cubicBezTo>
                  <a:lnTo>
                    <a:pt x="1410970" y="3379472"/>
                  </a:lnTo>
                  <a:cubicBezTo>
                    <a:pt x="1416050" y="3382012"/>
                    <a:pt x="1416050" y="3376932"/>
                    <a:pt x="1417320" y="3374392"/>
                  </a:cubicBezTo>
                  <a:cubicBezTo>
                    <a:pt x="1418590" y="3373122"/>
                    <a:pt x="1421130" y="3371852"/>
                    <a:pt x="1422400" y="3370582"/>
                  </a:cubicBezTo>
                  <a:cubicBezTo>
                    <a:pt x="1424940" y="3368042"/>
                    <a:pt x="1427480" y="3366772"/>
                    <a:pt x="1431290" y="3364232"/>
                  </a:cubicBezTo>
                  <a:cubicBezTo>
                    <a:pt x="1432560" y="3362962"/>
                    <a:pt x="1435100" y="3361692"/>
                    <a:pt x="1436370" y="3361692"/>
                  </a:cubicBezTo>
                  <a:cubicBezTo>
                    <a:pt x="1442720" y="3361692"/>
                    <a:pt x="1446530" y="3359152"/>
                    <a:pt x="1451610" y="3354072"/>
                  </a:cubicBezTo>
                  <a:cubicBezTo>
                    <a:pt x="1455420" y="3350262"/>
                    <a:pt x="1461770" y="3347722"/>
                    <a:pt x="1466850" y="3345182"/>
                  </a:cubicBezTo>
                  <a:cubicBezTo>
                    <a:pt x="1471930" y="3342642"/>
                    <a:pt x="1477010" y="3340102"/>
                    <a:pt x="1483360" y="3338832"/>
                  </a:cubicBezTo>
                  <a:cubicBezTo>
                    <a:pt x="1487170" y="3337562"/>
                    <a:pt x="1490980" y="3337562"/>
                    <a:pt x="1494790" y="3337562"/>
                  </a:cubicBezTo>
                  <a:lnTo>
                    <a:pt x="1497330" y="3337562"/>
                  </a:lnTo>
                  <a:cubicBezTo>
                    <a:pt x="1502410" y="3335021"/>
                    <a:pt x="1507490" y="3331212"/>
                    <a:pt x="1513840" y="3328671"/>
                  </a:cubicBezTo>
                  <a:lnTo>
                    <a:pt x="1517650" y="3328671"/>
                  </a:lnTo>
                  <a:cubicBezTo>
                    <a:pt x="1524000" y="3331212"/>
                    <a:pt x="1530350" y="3331212"/>
                    <a:pt x="1536700" y="3326131"/>
                  </a:cubicBezTo>
                  <a:cubicBezTo>
                    <a:pt x="1537970" y="3324861"/>
                    <a:pt x="1540510" y="3323591"/>
                    <a:pt x="1541780" y="3322321"/>
                  </a:cubicBezTo>
                  <a:cubicBezTo>
                    <a:pt x="1548130" y="3324862"/>
                    <a:pt x="1554480" y="3329942"/>
                    <a:pt x="1562100" y="3329942"/>
                  </a:cubicBezTo>
                  <a:cubicBezTo>
                    <a:pt x="1564640" y="3329942"/>
                    <a:pt x="1568450" y="3328671"/>
                    <a:pt x="1570990" y="3327401"/>
                  </a:cubicBezTo>
                  <a:cubicBezTo>
                    <a:pt x="1576070" y="3327401"/>
                    <a:pt x="1581150" y="3327401"/>
                    <a:pt x="1584960" y="3326131"/>
                  </a:cubicBezTo>
                  <a:cubicBezTo>
                    <a:pt x="1590040" y="3324861"/>
                    <a:pt x="1596390" y="3326131"/>
                    <a:pt x="1601470" y="3323591"/>
                  </a:cubicBezTo>
                  <a:cubicBezTo>
                    <a:pt x="1604010" y="3317241"/>
                    <a:pt x="1605280" y="3317241"/>
                    <a:pt x="1611630" y="3318511"/>
                  </a:cubicBezTo>
                  <a:cubicBezTo>
                    <a:pt x="1619250" y="3319781"/>
                    <a:pt x="1624330" y="3318511"/>
                    <a:pt x="1629410" y="3312161"/>
                  </a:cubicBezTo>
                  <a:cubicBezTo>
                    <a:pt x="1631950" y="3308351"/>
                    <a:pt x="1638300" y="3308351"/>
                    <a:pt x="1642110" y="3305811"/>
                  </a:cubicBezTo>
                  <a:cubicBezTo>
                    <a:pt x="1643380" y="3305811"/>
                    <a:pt x="1644650" y="3304541"/>
                    <a:pt x="1645920" y="3304541"/>
                  </a:cubicBezTo>
                  <a:cubicBezTo>
                    <a:pt x="1648460" y="3303271"/>
                    <a:pt x="1649730" y="3303271"/>
                    <a:pt x="1652270" y="3302001"/>
                  </a:cubicBezTo>
                  <a:cubicBezTo>
                    <a:pt x="1658620" y="3299461"/>
                    <a:pt x="1664970" y="3298191"/>
                    <a:pt x="1671320" y="3294381"/>
                  </a:cubicBezTo>
                  <a:cubicBezTo>
                    <a:pt x="1677670" y="3290571"/>
                    <a:pt x="1682750" y="3288031"/>
                    <a:pt x="1689100" y="3293111"/>
                  </a:cubicBezTo>
                  <a:lnTo>
                    <a:pt x="1691640" y="3293111"/>
                  </a:lnTo>
                  <a:cubicBezTo>
                    <a:pt x="1694180" y="3291841"/>
                    <a:pt x="1695450" y="3291841"/>
                    <a:pt x="1697990" y="3290571"/>
                  </a:cubicBezTo>
                  <a:cubicBezTo>
                    <a:pt x="1697990" y="3286761"/>
                    <a:pt x="1697990" y="3281681"/>
                    <a:pt x="1703070" y="3277871"/>
                  </a:cubicBezTo>
                  <a:cubicBezTo>
                    <a:pt x="1704340" y="3276601"/>
                    <a:pt x="1704340" y="3274061"/>
                    <a:pt x="1706880" y="3272791"/>
                  </a:cubicBezTo>
                  <a:cubicBezTo>
                    <a:pt x="1709420" y="3270251"/>
                    <a:pt x="1713230" y="3270251"/>
                    <a:pt x="1715770" y="3271521"/>
                  </a:cubicBezTo>
                  <a:cubicBezTo>
                    <a:pt x="1717040" y="3272791"/>
                    <a:pt x="1719580" y="3271521"/>
                    <a:pt x="1720849" y="3271521"/>
                  </a:cubicBezTo>
                  <a:cubicBezTo>
                    <a:pt x="1728470" y="3270251"/>
                    <a:pt x="1737360" y="3270251"/>
                    <a:pt x="1744979" y="3268981"/>
                  </a:cubicBezTo>
                  <a:cubicBezTo>
                    <a:pt x="1752599" y="3267710"/>
                    <a:pt x="1760219" y="3266440"/>
                    <a:pt x="1767839" y="3263901"/>
                  </a:cubicBezTo>
                  <a:cubicBezTo>
                    <a:pt x="1772919" y="3261360"/>
                    <a:pt x="1777999" y="3262631"/>
                    <a:pt x="1783079" y="3262631"/>
                  </a:cubicBezTo>
                  <a:cubicBezTo>
                    <a:pt x="1793239" y="3263901"/>
                    <a:pt x="1802129" y="3263901"/>
                    <a:pt x="1811019" y="3258821"/>
                  </a:cubicBezTo>
                  <a:lnTo>
                    <a:pt x="1808479" y="3256281"/>
                  </a:lnTo>
                  <a:cubicBezTo>
                    <a:pt x="1811019" y="3255010"/>
                    <a:pt x="1813559" y="3255010"/>
                    <a:pt x="1817369" y="3255010"/>
                  </a:cubicBezTo>
                  <a:cubicBezTo>
                    <a:pt x="1819909" y="3258820"/>
                    <a:pt x="1823719" y="3256281"/>
                    <a:pt x="1826259" y="3253740"/>
                  </a:cubicBezTo>
                  <a:cubicBezTo>
                    <a:pt x="1830069" y="3249930"/>
                    <a:pt x="1833879" y="3251200"/>
                    <a:pt x="1838959" y="3251200"/>
                  </a:cubicBezTo>
                  <a:cubicBezTo>
                    <a:pt x="1844039" y="3252470"/>
                    <a:pt x="1850389" y="3249930"/>
                    <a:pt x="1856739" y="3248660"/>
                  </a:cubicBezTo>
                  <a:cubicBezTo>
                    <a:pt x="1858009" y="3248660"/>
                    <a:pt x="1859279" y="3246120"/>
                    <a:pt x="1859279" y="3244850"/>
                  </a:cubicBezTo>
                  <a:cubicBezTo>
                    <a:pt x="1861819" y="3244850"/>
                    <a:pt x="1864359" y="3243580"/>
                    <a:pt x="1868169" y="3243580"/>
                  </a:cubicBezTo>
                  <a:lnTo>
                    <a:pt x="1873249" y="3243580"/>
                  </a:lnTo>
                  <a:cubicBezTo>
                    <a:pt x="1878329" y="3246120"/>
                    <a:pt x="1883409" y="3246120"/>
                    <a:pt x="1888489" y="3243580"/>
                  </a:cubicBezTo>
                  <a:cubicBezTo>
                    <a:pt x="1889759" y="3242310"/>
                    <a:pt x="1892299" y="3242310"/>
                    <a:pt x="1893569" y="3242310"/>
                  </a:cubicBezTo>
                  <a:cubicBezTo>
                    <a:pt x="1897379" y="3241040"/>
                    <a:pt x="1901189" y="3242310"/>
                    <a:pt x="1903729" y="3238500"/>
                  </a:cubicBezTo>
                  <a:cubicBezTo>
                    <a:pt x="1904999" y="3237230"/>
                    <a:pt x="1907539" y="3238500"/>
                    <a:pt x="1910079"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399" y="3232150"/>
                    <a:pt x="2063749"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49" y="3258820"/>
                    <a:pt x="2160270" y="3260090"/>
                  </a:cubicBezTo>
                  <a:lnTo>
                    <a:pt x="2161540" y="3260090"/>
                  </a:lnTo>
                  <a:cubicBezTo>
                    <a:pt x="2170430" y="3258820"/>
                    <a:pt x="2179320" y="3261360"/>
                    <a:pt x="2188210" y="3261360"/>
                  </a:cubicBezTo>
                  <a:cubicBezTo>
                    <a:pt x="2189480" y="3035300"/>
                    <a:pt x="2183130" y="2809240"/>
                    <a:pt x="2175510" y="2583181"/>
                  </a:cubicBezTo>
                  <a:cubicBezTo>
                    <a:pt x="2167890" y="2368551"/>
                    <a:pt x="2160270" y="2153920"/>
                    <a:pt x="2159000" y="1939291"/>
                  </a:cubicBezTo>
                  <a:cubicBezTo>
                    <a:pt x="2159000" y="1831341"/>
                    <a:pt x="2160270" y="1724661"/>
                    <a:pt x="2162810" y="1616711"/>
                  </a:cubicBezTo>
                  <a:cubicBezTo>
                    <a:pt x="2166620" y="1508761"/>
                    <a:pt x="2174240" y="1400811"/>
                    <a:pt x="2179320" y="1292861"/>
                  </a:cubicBezTo>
                  <a:cubicBezTo>
                    <a:pt x="2194560" y="951231"/>
                    <a:pt x="2185670" y="608331"/>
                    <a:pt x="2180590" y="266701"/>
                  </a:cubicBezTo>
                  <a:cubicBezTo>
                    <a:pt x="2176780" y="265431"/>
                    <a:pt x="2174240" y="264161"/>
                    <a:pt x="2171700" y="262891"/>
                  </a:cubicBezTo>
                  <a:cubicBezTo>
                    <a:pt x="2167890" y="260351"/>
                    <a:pt x="2164080" y="259081"/>
                    <a:pt x="2159000" y="260351"/>
                  </a:cubicBezTo>
                  <a:lnTo>
                    <a:pt x="2151380" y="260351"/>
                  </a:lnTo>
                  <a:cubicBezTo>
                    <a:pt x="2147570" y="260351"/>
                    <a:pt x="2142490" y="260351"/>
                    <a:pt x="2139950" y="265431"/>
                  </a:cubicBezTo>
                  <a:cubicBezTo>
                    <a:pt x="2139950" y="265431"/>
                    <a:pt x="2138680" y="266701"/>
                    <a:pt x="2137410" y="266701"/>
                  </a:cubicBezTo>
                  <a:lnTo>
                    <a:pt x="2132330" y="266701"/>
                  </a:lnTo>
                  <a:cubicBezTo>
                    <a:pt x="2131060" y="264161"/>
                    <a:pt x="2133600" y="259081"/>
                    <a:pt x="2127250" y="260351"/>
                  </a:cubicBezTo>
                  <a:cubicBezTo>
                    <a:pt x="2124710" y="260351"/>
                    <a:pt x="2120900" y="261621"/>
                    <a:pt x="2118360" y="261621"/>
                  </a:cubicBezTo>
                  <a:lnTo>
                    <a:pt x="2099310" y="261621"/>
                  </a:lnTo>
                  <a:cubicBezTo>
                    <a:pt x="2098040" y="259081"/>
                    <a:pt x="2096770" y="256541"/>
                    <a:pt x="2094230" y="252731"/>
                  </a:cubicBezTo>
                  <a:cubicBezTo>
                    <a:pt x="2092960" y="250191"/>
                    <a:pt x="2091690" y="248921"/>
                    <a:pt x="2087880" y="251461"/>
                  </a:cubicBezTo>
                  <a:cubicBezTo>
                    <a:pt x="2085340" y="252731"/>
                    <a:pt x="2084070" y="252731"/>
                    <a:pt x="2082800" y="250191"/>
                  </a:cubicBezTo>
                  <a:cubicBezTo>
                    <a:pt x="2078990" y="243841"/>
                    <a:pt x="2075180" y="238761"/>
                    <a:pt x="2067560" y="237491"/>
                  </a:cubicBezTo>
                  <a:cubicBezTo>
                    <a:pt x="2066290" y="237491"/>
                    <a:pt x="2065020" y="234950"/>
                    <a:pt x="2063750" y="233681"/>
                  </a:cubicBezTo>
                  <a:cubicBezTo>
                    <a:pt x="2061210" y="231141"/>
                    <a:pt x="2059940" y="228601"/>
                    <a:pt x="2056130" y="228601"/>
                  </a:cubicBezTo>
                  <a:cubicBezTo>
                    <a:pt x="2054860" y="228601"/>
                    <a:pt x="2052320" y="226061"/>
                    <a:pt x="2052320" y="224791"/>
                  </a:cubicBezTo>
                  <a:cubicBezTo>
                    <a:pt x="2051050" y="219711"/>
                    <a:pt x="2051050" y="215901"/>
                    <a:pt x="2051050" y="210821"/>
                  </a:cubicBezTo>
                  <a:cubicBezTo>
                    <a:pt x="2049780" y="205741"/>
                    <a:pt x="2047240" y="200661"/>
                    <a:pt x="2043430" y="198121"/>
                  </a:cubicBezTo>
                  <a:cubicBezTo>
                    <a:pt x="2037080" y="194311"/>
                    <a:pt x="2032000" y="189231"/>
                    <a:pt x="2025650" y="185421"/>
                  </a:cubicBezTo>
                  <a:cubicBezTo>
                    <a:pt x="2024380" y="184151"/>
                    <a:pt x="2021840" y="182881"/>
                    <a:pt x="2019300" y="182881"/>
                  </a:cubicBezTo>
                  <a:cubicBezTo>
                    <a:pt x="2015490" y="181611"/>
                    <a:pt x="2011680" y="180341"/>
                    <a:pt x="2007870" y="180341"/>
                  </a:cubicBezTo>
                  <a:cubicBezTo>
                    <a:pt x="2004060" y="180341"/>
                    <a:pt x="1998980" y="180341"/>
                    <a:pt x="1995170" y="182881"/>
                  </a:cubicBezTo>
                  <a:cubicBezTo>
                    <a:pt x="1987550" y="186691"/>
                    <a:pt x="1981200" y="181611"/>
                    <a:pt x="1974850" y="181611"/>
                  </a:cubicBezTo>
                  <a:cubicBezTo>
                    <a:pt x="1968500" y="180341"/>
                    <a:pt x="1962150" y="177801"/>
                    <a:pt x="1957070" y="176531"/>
                  </a:cubicBezTo>
                  <a:lnTo>
                    <a:pt x="1940560" y="176531"/>
                  </a:lnTo>
                  <a:cubicBezTo>
                    <a:pt x="1926590" y="179071"/>
                    <a:pt x="1915160" y="171451"/>
                    <a:pt x="1901190" y="170181"/>
                  </a:cubicBezTo>
                  <a:cubicBezTo>
                    <a:pt x="1897380" y="170181"/>
                    <a:pt x="1893570" y="166371"/>
                    <a:pt x="1889760" y="163831"/>
                  </a:cubicBezTo>
                  <a:cubicBezTo>
                    <a:pt x="1887220" y="161291"/>
                    <a:pt x="1884680" y="161291"/>
                    <a:pt x="1880870" y="162561"/>
                  </a:cubicBezTo>
                  <a:cubicBezTo>
                    <a:pt x="1875790" y="163831"/>
                    <a:pt x="1870710" y="162561"/>
                    <a:pt x="1865630" y="163831"/>
                  </a:cubicBezTo>
                  <a:cubicBezTo>
                    <a:pt x="1858010" y="166371"/>
                    <a:pt x="1851660" y="160021"/>
                    <a:pt x="1844040" y="160021"/>
                  </a:cubicBezTo>
                  <a:cubicBezTo>
                    <a:pt x="1837690" y="161291"/>
                    <a:pt x="1831340" y="161291"/>
                    <a:pt x="1824990" y="162561"/>
                  </a:cubicBezTo>
                  <a:lnTo>
                    <a:pt x="1809750" y="166371"/>
                  </a:lnTo>
                  <a:cubicBezTo>
                    <a:pt x="1799590" y="171451"/>
                    <a:pt x="1791970" y="165101"/>
                    <a:pt x="1783080" y="162561"/>
                  </a:cubicBezTo>
                  <a:cubicBezTo>
                    <a:pt x="1776730" y="161291"/>
                    <a:pt x="1772920" y="158751"/>
                    <a:pt x="1767840" y="154941"/>
                  </a:cubicBezTo>
                  <a:cubicBezTo>
                    <a:pt x="1762760" y="151131"/>
                    <a:pt x="1757680" y="154941"/>
                    <a:pt x="1753870" y="154941"/>
                  </a:cubicBezTo>
                  <a:cubicBezTo>
                    <a:pt x="1750060" y="154941"/>
                    <a:pt x="1747520" y="158751"/>
                    <a:pt x="1744980" y="160021"/>
                  </a:cubicBezTo>
                  <a:cubicBezTo>
                    <a:pt x="1741170" y="161291"/>
                    <a:pt x="1737360" y="161291"/>
                    <a:pt x="1733550" y="161291"/>
                  </a:cubicBezTo>
                  <a:cubicBezTo>
                    <a:pt x="1729740" y="161291"/>
                    <a:pt x="1724660" y="160021"/>
                    <a:pt x="1720850" y="161291"/>
                  </a:cubicBezTo>
                  <a:cubicBezTo>
                    <a:pt x="1714500" y="163831"/>
                    <a:pt x="1709420" y="167641"/>
                    <a:pt x="1704340" y="170181"/>
                  </a:cubicBezTo>
                  <a:cubicBezTo>
                    <a:pt x="1703070" y="171451"/>
                    <a:pt x="1701800" y="172721"/>
                    <a:pt x="1700530" y="172721"/>
                  </a:cubicBezTo>
                  <a:cubicBezTo>
                    <a:pt x="1691640" y="177801"/>
                    <a:pt x="1681480" y="179071"/>
                    <a:pt x="1670050" y="179071"/>
                  </a:cubicBezTo>
                  <a:cubicBezTo>
                    <a:pt x="1663700" y="179071"/>
                    <a:pt x="1657350" y="179071"/>
                    <a:pt x="1651000" y="177801"/>
                  </a:cubicBezTo>
                  <a:cubicBezTo>
                    <a:pt x="1647190" y="177801"/>
                    <a:pt x="1644650" y="173991"/>
                    <a:pt x="1642110" y="173991"/>
                  </a:cubicBezTo>
                  <a:cubicBezTo>
                    <a:pt x="1633220" y="172720"/>
                    <a:pt x="1625600" y="172720"/>
                    <a:pt x="1616710" y="172720"/>
                  </a:cubicBezTo>
                  <a:cubicBezTo>
                    <a:pt x="1615440" y="172720"/>
                    <a:pt x="1614170" y="173991"/>
                    <a:pt x="1612900" y="173991"/>
                  </a:cubicBezTo>
                  <a:cubicBezTo>
                    <a:pt x="1607820" y="176530"/>
                    <a:pt x="1602740" y="180341"/>
                    <a:pt x="1597660" y="182880"/>
                  </a:cubicBezTo>
                  <a:cubicBezTo>
                    <a:pt x="1588770" y="185420"/>
                    <a:pt x="1579880" y="187960"/>
                    <a:pt x="1570990" y="189230"/>
                  </a:cubicBezTo>
                  <a:lnTo>
                    <a:pt x="1567180" y="189230"/>
                  </a:lnTo>
                  <a:cubicBezTo>
                    <a:pt x="1559560" y="185420"/>
                    <a:pt x="1553210" y="189230"/>
                    <a:pt x="1545590" y="190501"/>
                  </a:cubicBezTo>
                  <a:cubicBezTo>
                    <a:pt x="1537970" y="193041"/>
                    <a:pt x="1530350" y="196851"/>
                    <a:pt x="1522730" y="199391"/>
                  </a:cubicBezTo>
                  <a:cubicBezTo>
                    <a:pt x="1520190" y="200661"/>
                    <a:pt x="1517650" y="199391"/>
                    <a:pt x="1515110" y="198120"/>
                  </a:cubicBezTo>
                  <a:cubicBezTo>
                    <a:pt x="1511300" y="196850"/>
                    <a:pt x="1508760" y="196850"/>
                    <a:pt x="1506220" y="199391"/>
                  </a:cubicBezTo>
                  <a:cubicBezTo>
                    <a:pt x="1504950" y="200661"/>
                    <a:pt x="1503680" y="200661"/>
                    <a:pt x="1502410" y="200661"/>
                  </a:cubicBezTo>
                  <a:cubicBezTo>
                    <a:pt x="1498600" y="201931"/>
                    <a:pt x="1494790" y="201931"/>
                    <a:pt x="1492250" y="203201"/>
                  </a:cubicBezTo>
                  <a:cubicBezTo>
                    <a:pt x="1487170" y="207011"/>
                    <a:pt x="1482090" y="205741"/>
                    <a:pt x="1477010" y="208281"/>
                  </a:cubicBezTo>
                  <a:cubicBezTo>
                    <a:pt x="1471930" y="210821"/>
                    <a:pt x="1466850" y="210821"/>
                    <a:pt x="1463040" y="214631"/>
                  </a:cubicBezTo>
                  <a:cubicBezTo>
                    <a:pt x="1461770" y="215901"/>
                    <a:pt x="1459230" y="215901"/>
                    <a:pt x="1456690" y="215901"/>
                  </a:cubicBezTo>
                  <a:cubicBezTo>
                    <a:pt x="1450340" y="217171"/>
                    <a:pt x="1445260" y="220981"/>
                    <a:pt x="1441450" y="226061"/>
                  </a:cubicBezTo>
                  <a:cubicBezTo>
                    <a:pt x="1436370" y="231141"/>
                    <a:pt x="1431290" y="234951"/>
                    <a:pt x="1426210" y="238761"/>
                  </a:cubicBezTo>
                  <a:cubicBezTo>
                    <a:pt x="1424940" y="240031"/>
                    <a:pt x="1421130" y="240031"/>
                    <a:pt x="1419860" y="240031"/>
                  </a:cubicBezTo>
                  <a:cubicBezTo>
                    <a:pt x="1414780" y="240031"/>
                    <a:pt x="1409700" y="238761"/>
                    <a:pt x="1405890" y="237491"/>
                  </a:cubicBezTo>
                  <a:cubicBezTo>
                    <a:pt x="1403350" y="237491"/>
                    <a:pt x="1402080" y="236220"/>
                    <a:pt x="1399540" y="236220"/>
                  </a:cubicBezTo>
                  <a:cubicBezTo>
                    <a:pt x="1391920" y="240030"/>
                    <a:pt x="1383030" y="237491"/>
                    <a:pt x="1375410" y="237491"/>
                  </a:cubicBezTo>
                  <a:cubicBezTo>
                    <a:pt x="1374140" y="237491"/>
                    <a:pt x="1371600" y="236220"/>
                    <a:pt x="1370330" y="234950"/>
                  </a:cubicBezTo>
                  <a:cubicBezTo>
                    <a:pt x="1365250" y="231141"/>
                    <a:pt x="1360170" y="231141"/>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1" y="219710"/>
                    <a:pt x="1258570" y="220980"/>
                    <a:pt x="1250950" y="215900"/>
                  </a:cubicBezTo>
                  <a:cubicBezTo>
                    <a:pt x="1247140" y="213360"/>
                    <a:pt x="1245870" y="215900"/>
                    <a:pt x="1243330" y="215900"/>
                  </a:cubicBezTo>
                  <a:cubicBezTo>
                    <a:pt x="1242061" y="215900"/>
                    <a:pt x="1240791"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1"/>
                    <a:pt x="1169670" y="224791"/>
                  </a:cubicBezTo>
                  <a:lnTo>
                    <a:pt x="1163320" y="224791"/>
                  </a:lnTo>
                  <a:cubicBezTo>
                    <a:pt x="1155700" y="226061"/>
                    <a:pt x="1151890" y="219711"/>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1" y="205741"/>
                    <a:pt x="1097280" y="200660"/>
                    <a:pt x="1090930" y="195580"/>
                  </a:cubicBezTo>
                  <a:cubicBezTo>
                    <a:pt x="1087120" y="193040"/>
                    <a:pt x="1082041" y="190500"/>
                    <a:pt x="1078230" y="189230"/>
                  </a:cubicBezTo>
                  <a:cubicBezTo>
                    <a:pt x="1073150" y="186690"/>
                    <a:pt x="1066800" y="185420"/>
                    <a:pt x="1064261" y="179070"/>
                  </a:cubicBezTo>
                  <a:cubicBezTo>
                    <a:pt x="1062991" y="176530"/>
                    <a:pt x="1060450" y="176530"/>
                    <a:pt x="1059180" y="173990"/>
                  </a:cubicBezTo>
                  <a:cubicBezTo>
                    <a:pt x="1057911" y="171450"/>
                    <a:pt x="1056641" y="168910"/>
                    <a:pt x="1056641" y="167640"/>
                  </a:cubicBezTo>
                  <a:cubicBezTo>
                    <a:pt x="1056641" y="165100"/>
                    <a:pt x="1057911" y="162560"/>
                    <a:pt x="1059180" y="160020"/>
                  </a:cubicBezTo>
                  <a:cubicBezTo>
                    <a:pt x="1060450" y="156210"/>
                    <a:pt x="1057911"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1" y="114300"/>
                    <a:pt x="1023620" y="111760"/>
                    <a:pt x="1019811" y="109220"/>
                  </a:cubicBezTo>
                  <a:cubicBezTo>
                    <a:pt x="1010921" y="105410"/>
                    <a:pt x="1002030" y="101600"/>
                    <a:pt x="993141" y="96520"/>
                  </a:cubicBezTo>
                  <a:cubicBezTo>
                    <a:pt x="993141" y="106680"/>
                    <a:pt x="990601" y="104140"/>
                    <a:pt x="989330" y="101600"/>
                  </a:cubicBezTo>
                  <a:cubicBezTo>
                    <a:pt x="989330" y="97790"/>
                    <a:pt x="986791" y="96520"/>
                    <a:pt x="982980" y="96520"/>
                  </a:cubicBezTo>
                  <a:cubicBezTo>
                    <a:pt x="982980" y="96520"/>
                    <a:pt x="981711" y="96520"/>
                    <a:pt x="981711" y="95250"/>
                  </a:cubicBezTo>
                  <a:cubicBezTo>
                    <a:pt x="980441" y="87630"/>
                    <a:pt x="974091" y="90170"/>
                    <a:pt x="970280" y="88900"/>
                  </a:cubicBezTo>
                  <a:cubicBezTo>
                    <a:pt x="967741" y="87630"/>
                    <a:pt x="965200" y="86360"/>
                    <a:pt x="962661" y="87630"/>
                  </a:cubicBezTo>
                  <a:cubicBezTo>
                    <a:pt x="957580" y="88900"/>
                    <a:pt x="953771" y="85090"/>
                    <a:pt x="948691" y="83820"/>
                  </a:cubicBezTo>
                  <a:cubicBezTo>
                    <a:pt x="947421" y="83820"/>
                    <a:pt x="946151" y="83820"/>
                    <a:pt x="944880" y="85090"/>
                  </a:cubicBezTo>
                  <a:cubicBezTo>
                    <a:pt x="942341" y="87630"/>
                    <a:pt x="939800" y="87630"/>
                    <a:pt x="935991" y="85090"/>
                  </a:cubicBezTo>
                  <a:cubicBezTo>
                    <a:pt x="930911" y="81280"/>
                    <a:pt x="925830" y="81280"/>
                    <a:pt x="919480" y="83820"/>
                  </a:cubicBezTo>
                  <a:cubicBezTo>
                    <a:pt x="916941" y="85090"/>
                    <a:pt x="914400" y="85090"/>
                    <a:pt x="911861" y="83820"/>
                  </a:cubicBezTo>
                  <a:cubicBezTo>
                    <a:pt x="906780" y="81280"/>
                    <a:pt x="901700" y="77470"/>
                    <a:pt x="895350" y="74930"/>
                  </a:cubicBezTo>
                  <a:cubicBezTo>
                    <a:pt x="894080" y="74930"/>
                    <a:pt x="892811" y="73660"/>
                    <a:pt x="891540" y="73660"/>
                  </a:cubicBezTo>
                  <a:cubicBezTo>
                    <a:pt x="883920" y="74930"/>
                    <a:pt x="877570" y="72390"/>
                    <a:pt x="869950" y="74930"/>
                  </a:cubicBezTo>
                  <a:cubicBezTo>
                    <a:pt x="866140" y="76200"/>
                    <a:pt x="861061"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2"/>
              <a:stretch>
                <a:fillRect l="-66169" r="-66169"/>
              </a:stretch>
            </a:blipFill>
          </p:spPr>
        </p:sp>
      </p:grpSp>
      <p:grpSp>
        <p:nvGrpSpPr>
          <p:cNvPr id="4" name="Group 4"/>
          <p:cNvGrpSpPr>
            <a:grpSpLocks noChangeAspect="1"/>
          </p:cNvGrpSpPr>
          <p:nvPr/>
        </p:nvGrpSpPr>
        <p:grpSpPr>
          <a:xfrm rot="-4361421">
            <a:off x="16214549" y="-2435917"/>
            <a:ext cx="4146901" cy="6163954"/>
            <a:chOff x="0" y="0"/>
            <a:chExt cx="3175000" cy="4719320"/>
          </a:xfrm>
        </p:grpSpPr>
        <p:sp>
          <p:nvSpPr>
            <p:cNvPr id="5" name="Freeform 5"/>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3"/>
              <a:stretch>
                <a:fillRect l="-113593" r="-237551"/>
              </a:stretch>
            </a:blipFill>
          </p:spPr>
        </p:sp>
        <p:sp>
          <p:nvSpPr>
            <p:cNvPr id="6" name="Freeform 6"/>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4"/>
              <a:stretch>
                <a:fillRect l="-4322" t="-3535" r="-518"/>
              </a:stretch>
            </a:blipFill>
          </p:spPr>
        </p:sp>
      </p:grpSp>
      <p:sp>
        <p:nvSpPr>
          <p:cNvPr id="7" name="Freeform 7"/>
          <p:cNvSpPr/>
          <p:nvPr/>
        </p:nvSpPr>
        <p:spPr>
          <a:xfrm rot="4081896">
            <a:off x="14150901" y="-2279129"/>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5"/>
            <a:stretch>
              <a:fillRect/>
            </a:stretch>
          </a:blipFill>
        </p:spPr>
      </p:sp>
      <p:sp>
        <p:nvSpPr>
          <p:cNvPr id="8" name="Freeform 8"/>
          <p:cNvSpPr/>
          <p:nvPr/>
        </p:nvSpPr>
        <p:spPr>
          <a:xfrm rot="-7225909">
            <a:off x="-7043152" y="6671022"/>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5"/>
            <a:stretch>
              <a:fillRect/>
            </a:stretch>
          </a:blipFill>
        </p:spPr>
      </p:sp>
      <p:grpSp>
        <p:nvGrpSpPr>
          <p:cNvPr id="9" name="Group 9"/>
          <p:cNvGrpSpPr>
            <a:grpSpLocks noChangeAspect="1"/>
          </p:cNvGrpSpPr>
          <p:nvPr/>
        </p:nvGrpSpPr>
        <p:grpSpPr>
          <a:xfrm rot="-9710503">
            <a:off x="-3793871" y="8643049"/>
            <a:ext cx="10902197" cy="7550781"/>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t="-278" b="-278"/>
              </a:stretch>
            </a:blipFill>
          </p:spPr>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7"/>
              <a:stretch>
                <a:fillRect l="-2902" t="-10996" r="-2492" b="-11124"/>
              </a:stretch>
            </a:blipFill>
          </p:spPr>
        </p:sp>
      </p:grpSp>
      <p:grpSp>
        <p:nvGrpSpPr>
          <p:cNvPr id="12" name="Group 12"/>
          <p:cNvGrpSpPr/>
          <p:nvPr/>
        </p:nvGrpSpPr>
        <p:grpSpPr>
          <a:xfrm>
            <a:off x="0" y="846492"/>
            <a:ext cx="1967822" cy="1543050"/>
            <a:chOff x="0" y="0"/>
            <a:chExt cx="2623762" cy="2057400"/>
          </a:xfrm>
        </p:grpSpPr>
        <p:grpSp>
          <p:nvGrpSpPr>
            <p:cNvPr id="13" name="Group 13"/>
            <p:cNvGrpSpPr/>
            <p:nvPr/>
          </p:nvGrpSpPr>
          <p:grpSpPr>
            <a:xfrm>
              <a:off x="566362" y="0"/>
              <a:ext cx="2057400" cy="205740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16" name="TextBox 16"/>
            <p:cNvSpPr txBox="1"/>
            <p:nvPr/>
          </p:nvSpPr>
          <p:spPr>
            <a:xfrm>
              <a:off x="0" y="155573"/>
              <a:ext cx="2351639" cy="1704979"/>
            </a:xfrm>
            <a:prstGeom prst="rect">
              <a:avLst/>
            </a:prstGeom>
          </p:spPr>
          <p:txBody>
            <a:bodyPr lIns="0" tIns="0" rIns="0" bIns="0" rtlCol="0" anchor="t">
              <a:spAutoFit/>
            </a:bodyPr>
            <a:lstStyle/>
            <a:p>
              <a:pPr algn="r">
                <a:lnSpc>
                  <a:spcPts val="10790"/>
                </a:lnSpc>
              </a:pPr>
              <a:r>
                <a:rPr lang="en-US" sz="7707">
                  <a:solidFill>
                    <a:srgbClr val="605048"/>
                  </a:solidFill>
                  <a:latin typeface="Carelia"/>
                </a:rPr>
                <a:t>02</a:t>
              </a:r>
            </a:p>
          </p:txBody>
        </p:sp>
      </p:grpSp>
      <p:sp>
        <p:nvSpPr>
          <p:cNvPr id="17" name="TextBox 17"/>
          <p:cNvSpPr txBox="1"/>
          <p:nvPr/>
        </p:nvSpPr>
        <p:spPr>
          <a:xfrm>
            <a:off x="0" y="2124075"/>
            <a:ext cx="9799898" cy="6029325"/>
          </a:xfrm>
          <a:prstGeom prst="rect">
            <a:avLst/>
          </a:prstGeom>
        </p:spPr>
        <p:txBody>
          <a:bodyPr lIns="0" tIns="0" rIns="0" bIns="0" rtlCol="0" anchor="t">
            <a:spAutoFit/>
          </a:bodyPr>
          <a:lstStyle/>
          <a:p>
            <a:pPr algn="ctr">
              <a:lnSpc>
                <a:spcPts val="11880"/>
              </a:lnSpc>
              <a:spcBef>
                <a:spcPct val="0"/>
              </a:spcBef>
            </a:pPr>
            <a:r>
              <a:rPr lang="en-US" sz="9900" spc="217">
                <a:solidFill>
                  <a:srgbClr val="605048"/>
                </a:solidFill>
                <a:latin typeface="Asap Bold"/>
              </a:rPr>
              <a:t>VAI TRÒ CỦA NHÀ NƯỚC BẢO ĐẢM HÀI HÒA LỢI ÍCH KINH TẾ</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rot="4081896">
            <a:off x="14384697" y="-2279537"/>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2"/>
            <a:stretch>
              <a:fillRect/>
            </a:stretch>
          </a:blipFill>
        </p:spPr>
      </p:sp>
      <p:grpSp>
        <p:nvGrpSpPr>
          <p:cNvPr id="3" name="Group 3"/>
          <p:cNvGrpSpPr/>
          <p:nvPr/>
        </p:nvGrpSpPr>
        <p:grpSpPr>
          <a:xfrm>
            <a:off x="387627" y="3457481"/>
            <a:ext cx="4237105" cy="6513220"/>
            <a:chOff x="0" y="0"/>
            <a:chExt cx="1115945" cy="1715416"/>
          </a:xfrm>
        </p:grpSpPr>
        <p:sp>
          <p:nvSpPr>
            <p:cNvPr id="4" name="Freeform 4"/>
            <p:cNvSpPr/>
            <p:nvPr/>
          </p:nvSpPr>
          <p:spPr>
            <a:xfrm>
              <a:off x="0" y="0"/>
              <a:ext cx="1115945" cy="1715416"/>
            </a:xfrm>
            <a:custGeom>
              <a:avLst/>
              <a:gdLst/>
              <a:ahLst/>
              <a:cxnLst/>
              <a:rect l="l" t="t" r="r" b="b"/>
              <a:pathLst>
                <a:path w="1115945" h="1715416">
                  <a:moveTo>
                    <a:pt x="93186" y="0"/>
                  </a:moveTo>
                  <a:lnTo>
                    <a:pt x="1022760" y="0"/>
                  </a:lnTo>
                  <a:cubicBezTo>
                    <a:pt x="1047474" y="0"/>
                    <a:pt x="1071176" y="9818"/>
                    <a:pt x="1088652" y="27293"/>
                  </a:cubicBezTo>
                  <a:cubicBezTo>
                    <a:pt x="1106128" y="44769"/>
                    <a:pt x="1115945" y="68471"/>
                    <a:pt x="1115945" y="93186"/>
                  </a:cubicBezTo>
                  <a:lnTo>
                    <a:pt x="1115945" y="1622230"/>
                  </a:lnTo>
                  <a:cubicBezTo>
                    <a:pt x="1115945" y="1646944"/>
                    <a:pt x="1106128" y="1670647"/>
                    <a:pt x="1088652" y="1688122"/>
                  </a:cubicBezTo>
                  <a:cubicBezTo>
                    <a:pt x="1071176" y="1705598"/>
                    <a:pt x="1047474" y="1715416"/>
                    <a:pt x="1022760" y="1715416"/>
                  </a:cubicBezTo>
                  <a:lnTo>
                    <a:pt x="93186" y="1715416"/>
                  </a:lnTo>
                  <a:cubicBezTo>
                    <a:pt x="41721" y="1715416"/>
                    <a:pt x="0" y="1673695"/>
                    <a:pt x="0" y="1622230"/>
                  </a:cubicBezTo>
                  <a:lnTo>
                    <a:pt x="0" y="93186"/>
                  </a:lnTo>
                  <a:cubicBezTo>
                    <a:pt x="0" y="41721"/>
                    <a:pt x="41721" y="0"/>
                    <a:pt x="93186" y="0"/>
                  </a:cubicBezTo>
                  <a:close/>
                </a:path>
              </a:pathLst>
            </a:custGeom>
            <a:solidFill>
              <a:srgbClr val="A69B8D"/>
            </a:solidFill>
          </p:spPr>
        </p:sp>
        <p:sp>
          <p:nvSpPr>
            <p:cNvPr id="5" name="TextBox 5"/>
            <p:cNvSpPr txBox="1"/>
            <p:nvPr/>
          </p:nvSpPr>
          <p:spPr>
            <a:xfrm>
              <a:off x="0" y="-47625"/>
              <a:ext cx="1115945" cy="1763041"/>
            </a:xfrm>
            <a:prstGeom prst="rect">
              <a:avLst/>
            </a:prstGeom>
          </p:spPr>
          <p:txBody>
            <a:bodyPr lIns="50800" tIns="50800" rIns="50800" bIns="50800" rtlCol="0" anchor="ctr"/>
            <a:lstStyle/>
            <a:p>
              <a:pPr algn="ctr">
                <a:lnSpc>
                  <a:spcPts val="3598"/>
                </a:lnSpc>
              </a:pPr>
              <a:endParaRPr/>
            </a:p>
          </p:txBody>
        </p:sp>
      </p:grpSp>
      <p:sp>
        <p:nvSpPr>
          <p:cNvPr id="6" name="Freeform 6"/>
          <p:cNvSpPr/>
          <p:nvPr/>
        </p:nvSpPr>
        <p:spPr>
          <a:xfrm rot="-7225909">
            <a:off x="-7380856" y="7303974"/>
            <a:ext cx="12128005" cy="7794293"/>
          </a:xfrm>
          <a:custGeom>
            <a:avLst/>
            <a:gdLst/>
            <a:ahLst/>
            <a:cxnLst/>
            <a:rect l="l" t="t" r="r" b="b"/>
            <a:pathLst>
              <a:path w="12128005" h="7794293">
                <a:moveTo>
                  <a:pt x="0" y="0"/>
                </a:moveTo>
                <a:lnTo>
                  <a:pt x="12128005" y="0"/>
                </a:lnTo>
                <a:lnTo>
                  <a:pt x="12128005" y="7794293"/>
                </a:lnTo>
                <a:lnTo>
                  <a:pt x="0" y="7794293"/>
                </a:lnTo>
                <a:lnTo>
                  <a:pt x="0" y="0"/>
                </a:lnTo>
                <a:close/>
              </a:path>
            </a:pathLst>
          </a:custGeom>
          <a:blipFill>
            <a:blip r:embed="rId2"/>
            <a:stretch>
              <a:fillRect/>
            </a:stretch>
          </a:blipFill>
        </p:spPr>
      </p:sp>
      <p:sp>
        <p:nvSpPr>
          <p:cNvPr id="7" name="TextBox 7"/>
          <p:cNvSpPr txBox="1"/>
          <p:nvPr/>
        </p:nvSpPr>
        <p:spPr>
          <a:xfrm>
            <a:off x="1873581" y="636535"/>
            <a:ext cx="15602073" cy="1952625"/>
          </a:xfrm>
          <a:prstGeom prst="rect">
            <a:avLst/>
          </a:prstGeom>
        </p:spPr>
        <p:txBody>
          <a:bodyPr lIns="0" tIns="0" rIns="0" bIns="0" rtlCol="0" anchor="t">
            <a:spAutoFit/>
          </a:bodyPr>
          <a:lstStyle/>
          <a:p>
            <a:pPr algn="ctr">
              <a:lnSpc>
                <a:spcPts val="7679"/>
              </a:lnSpc>
              <a:spcBef>
                <a:spcPct val="0"/>
              </a:spcBef>
            </a:pPr>
            <a:r>
              <a:rPr lang="en-US" sz="6399" spc="140">
                <a:solidFill>
                  <a:srgbClr val="605048"/>
                </a:solidFill>
                <a:latin typeface="Asap Bold"/>
              </a:rPr>
              <a:t>VAI TRÒ CỦA NHÀ NƯỚC BẢO ĐẢM HÀI HÒA LỢI ÍCH KINH TẾ</a:t>
            </a:r>
          </a:p>
        </p:txBody>
      </p:sp>
      <p:grpSp>
        <p:nvGrpSpPr>
          <p:cNvPr id="8" name="Group 8"/>
          <p:cNvGrpSpPr/>
          <p:nvPr/>
        </p:nvGrpSpPr>
        <p:grpSpPr>
          <a:xfrm>
            <a:off x="44789" y="464993"/>
            <a:ext cx="1967822" cy="1543050"/>
            <a:chOff x="0" y="0"/>
            <a:chExt cx="2623762" cy="2057400"/>
          </a:xfrm>
        </p:grpSpPr>
        <p:grpSp>
          <p:nvGrpSpPr>
            <p:cNvPr id="9" name="Group 9"/>
            <p:cNvGrpSpPr/>
            <p:nvPr/>
          </p:nvGrpSpPr>
          <p:grpSpPr>
            <a:xfrm>
              <a:off x="566362" y="0"/>
              <a:ext cx="2057400" cy="20574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12" name="TextBox 12"/>
            <p:cNvSpPr txBox="1"/>
            <p:nvPr/>
          </p:nvSpPr>
          <p:spPr>
            <a:xfrm>
              <a:off x="0" y="155573"/>
              <a:ext cx="2351639" cy="1704979"/>
            </a:xfrm>
            <a:prstGeom prst="rect">
              <a:avLst/>
            </a:prstGeom>
          </p:spPr>
          <p:txBody>
            <a:bodyPr lIns="0" tIns="0" rIns="0" bIns="0" rtlCol="0" anchor="t">
              <a:spAutoFit/>
            </a:bodyPr>
            <a:lstStyle/>
            <a:p>
              <a:pPr algn="r">
                <a:lnSpc>
                  <a:spcPts val="10790"/>
                </a:lnSpc>
              </a:pPr>
              <a:r>
                <a:rPr lang="en-US" sz="7707">
                  <a:solidFill>
                    <a:srgbClr val="605048"/>
                  </a:solidFill>
                  <a:latin typeface="Carelia"/>
                </a:rPr>
                <a:t>02</a:t>
              </a:r>
            </a:p>
          </p:txBody>
        </p:sp>
      </p:grpSp>
      <p:grpSp>
        <p:nvGrpSpPr>
          <p:cNvPr id="13" name="Group 13"/>
          <p:cNvGrpSpPr/>
          <p:nvPr/>
        </p:nvGrpSpPr>
        <p:grpSpPr>
          <a:xfrm>
            <a:off x="9390790" y="3457481"/>
            <a:ext cx="4237105" cy="6513220"/>
            <a:chOff x="0" y="0"/>
            <a:chExt cx="1115945" cy="1715416"/>
          </a:xfrm>
        </p:grpSpPr>
        <p:sp>
          <p:nvSpPr>
            <p:cNvPr id="14" name="Freeform 14"/>
            <p:cNvSpPr/>
            <p:nvPr/>
          </p:nvSpPr>
          <p:spPr>
            <a:xfrm>
              <a:off x="0" y="0"/>
              <a:ext cx="1115945" cy="1715416"/>
            </a:xfrm>
            <a:custGeom>
              <a:avLst/>
              <a:gdLst/>
              <a:ahLst/>
              <a:cxnLst/>
              <a:rect l="l" t="t" r="r" b="b"/>
              <a:pathLst>
                <a:path w="1115945" h="1715416">
                  <a:moveTo>
                    <a:pt x="93186" y="0"/>
                  </a:moveTo>
                  <a:lnTo>
                    <a:pt x="1022760" y="0"/>
                  </a:lnTo>
                  <a:cubicBezTo>
                    <a:pt x="1047474" y="0"/>
                    <a:pt x="1071176" y="9818"/>
                    <a:pt x="1088652" y="27293"/>
                  </a:cubicBezTo>
                  <a:cubicBezTo>
                    <a:pt x="1106128" y="44769"/>
                    <a:pt x="1115945" y="68471"/>
                    <a:pt x="1115945" y="93186"/>
                  </a:cubicBezTo>
                  <a:lnTo>
                    <a:pt x="1115945" y="1622230"/>
                  </a:lnTo>
                  <a:cubicBezTo>
                    <a:pt x="1115945" y="1646944"/>
                    <a:pt x="1106128" y="1670647"/>
                    <a:pt x="1088652" y="1688122"/>
                  </a:cubicBezTo>
                  <a:cubicBezTo>
                    <a:pt x="1071176" y="1705598"/>
                    <a:pt x="1047474" y="1715416"/>
                    <a:pt x="1022760" y="1715416"/>
                  </a:cubicBezTo>
                  <a:lnTo>
                    <a:pt x="93186" y="1715416"/>
                  </a:lnTo>
                  <a:cubicBezTo>
                    <a:pt x="41721" y="1715416"/>
                    <a:pt x="0" y="1673695"/>
                    <a:pt x="0" y="1622230"/>
                  </a:cubicBezTo>
                  <a:lnTo>
                    <a:pt x="0" y="93186"/>
                  </a:lnTo>
                  <a:cubicBezTo>
                    <a:pt x="0" y="41721"/>
                    <a:pt x="41721" y="0"/>
                    <a:pt x="93186" y="0"/>
                  </a:cubicBezTo>
                  <a:close/>
                </a:path>
              </a:pathLst>
            </a:custGeom>
            <a:solidFill>
              <a:srgbClr val="A69B8D"/>
            </a:solidFill>
          </p:spPr>
        </p:sp>
        <p:sp>
          <p:nvSpPr>
            <p:cNvPr id="15" name="TextBox 15"/>
            <p:cNvSpPr txBox="1"/>
            <p:nvPr/>
          </p:nvSpPr>
          <p:spPr>
            <a:xfrm>
              <a:off x="0" y="-47625"/>
              <a:ext cx="1115945" cy="1763041"/>
            </a:xfrm>
            <a:prstGeom prst="rect">
              <a:avLst/>
            </a:prstGeom>
          </p:spPr>
          <p:txBody>
            <a:bodyPr lIns="50800" tIns="50800" rIns="50800" bIns="50800" rtlCol="0" anchor="ctr"/>
            <a:lstStyle/>
            <a:p>
              <a:pPr algn="ctr">
                <a:lnSpc>
                  <a:spcPts val="3598"/>
                </a:lnSpc>
              </a:pPr>
              <a:endParaRPr/>
            </a:p>
          </p:txBody>
        </p:sp>
      </p:grpSp>
      <p:grpSp>
        <p:nvGrpSpPr>
          <p:cNvPr id="16" name="Group 16"/>
          <p:cNvGrpSpPr/>
          <p:nvPr/>
        </p:nvGrpSpPr>
        <p:grpSpPr>
          <a:xfrm>
            <a:off x="13827920" y="3365634"/>
            <a:ext cx="4239155" cy="6605067"/>
            <a:chOff x="0" y="0"/>
            <a:chExt cx="1116485" cy="1739606"/>
          </a:xfrm>
        </p:grpSpPr>
        <p:sp>
          <p:nvSpPr>
            <p:cNvPr id="17" name="Freeform 17"/>
            <p:cNvSpPr/>
            <p:nvPr/>
          </p:nvSpPr>
          <p:spPr>
            <a:xfrm>
              <a:off x="0" y="0"/>
              <a:ext cx="1116485" cy="1739606"/>
            </a:xfrm>
            <a:custGeom>
              <a:avLst/>
              <a:gdLst/>
              <a:ahLst/>
              <a:cxnLst/>
              <a:rect l="l" t="t" r="r" b="b"/>
              <a:pathLst>
                <a:path w="1116485" h="1739606">
                  <a:moveTo>
                    <a:pt x="93141" y="0"/>
                  </a:moveTo>
                  <a:lnTo>
                    <a:pt x="1023345" y="0"/>
                  </a:lnTo>
                  <a:cubicBezTo>
                    <a:pt x="1048047" y="0"/>
                    <a:pt x="1071738" y="9813"/>
                    <a:pt x="1089205" y="27280"/>
                  </a:cubicBezTo>
                  <a:cubicBezTo>
                    <a:pt x="1106672" y="44748"/>
                    <a:pt x="1116485" y="68438"/>
                    <a:pt x="1116485" y="93141"/>
                  </a:cubicBezTo>
                  <a:lnTo>
                    <a:pt x="1116485" y="1646465"/>
                  </a:lnTo>
                  <a:cubicBezTo>
                    <a:pt x="1116485" y="1697905"/>
                    <a:pt x="1074785" y="1739606"/>
                    <a:pt x="1023345" y="1739606"/>
                  </a:cubicBezTo>
                  <a:lnTo>
                    <a:pt x="93141" y="1739606"/>
                  </a:lnTo>
                  <a:cubicBezTo>
                    <a:pt x="41701" y="1739606"/>
                    <a:pt x="0" y="1697905"/>
                    <a:pt x="0" y="1646465"/>
                  </a:cubicBezTo>
                  <a:lnTo>
                    <a:pt x="0" y="93141"/>
                  </a:lnTo>
                  <a:cubicBezTo>
                    <a:pt x="0" y="41701"/>
                    <a:pt x="41701" y="0"/>
                    <a:pt x="93141" y="0"/>
                  </a:cubicBezTo>
                  <a:close/>
                </a:path>
              </a:pathLst>
            </a:custGeom>
            <a:solidFill>
              <a:srgbClr val="A69B8D"/>
            </a:solidFill>
          </p:spPr>
        </p:sp>
        <p:sp>
          <p:nvSpPr>
            <p:cNvPr id="18" name="TextBox 18"/>
            <p:cNvSpPr txBox="1"/>
            <p:nvPr/>
          </p:nvSpPr>
          <p:spPr>
            <a:xfrm>
              <a:off x="0" y="-47625"/>
              <a:ext cx="1116485" cy="1787231"/>
            </a:xfrm>
            <a:prstGeom prst="rect">
              <a:avLst/>
            </a:prstGeom>
          </p:spPr>
          <p:txBody>
            <a:bodyPr lIns="50800" tIns="50800" rIns="50800" bIns="50800" rtlCol="0" anchor="ctr"/>
            <a:lstStyle/>
            <a:p>
              <a:pPr algn="ctr">
                <a:lnSpc>
                  <a:spcPts val="3598"/>
                </a:lnSpc>
              </a:pPr>
              <a:endParaRPr/>
            </a:p>
          </p:txBody>
        </p:sp>
      </p:grpSp>
      <p:grpSp>
        <p:nvGrpSpPr>
          <p:cNvPr id="19" name="Group 19"/>
          <p:cNvGrpSpPr/>
          <p:nvPr/>
        </p:nvGrpSpPr>
        <p:grpSpPr>
          <a:xfrm>
            <a:off x="4827733" y="3457481"/>
            <a:ext cx="4237105" cy="6513220"/>
            <a:chOff x="0" y="0"/>
            <a:chExt cx="1115945" cy="1715416"/>
          </a:xfrm>
        </p:grpSpPr>
        <p:sp>
          <p:nvSpPr>
            <p:cNvPr id="20" name="Freeform 20"/>
            <p:cNvSpPr/>
            <p:nvPr/>
          </p:nvSpPr>
          <p:spPr>
            <a:xfrm>
              <a:off x="0" y="0"/>
              <a:ext cx="1115945" cy="1715416"/>
            </a:xfrm>
            <a:custGeom>
              <a:avLst/>
              <a:gdLst/>
              <a:ahLst/>
              <a:cxnLst/>
              <a:rect l="l" t="t" r="r" b="b"/>
              <a:pathLst>
                <a:path w="1115945" h="1715416">
                  <a:moveTo>
                    <a:pt x="93186" y="0"/>
                  </a:moveTo>
                  <a:lnTo>
                    <a:pt x="1022760" y="0"/>
                  </a:lnTo>
                  <a:cubicBezTo>
                    <a:pt x="1047474" y="0"/>
                    <a:pt x="1071176" y="9818"/>
                    <a:pt x="1088652" y="27293"/>
                  </a:cubicBezTo>
                  <a:cubicBezTo>
                    <a:pt x="1106128" y="44769"/>
                    <a:pt x="1115945" y="68471"/>
                    <a:pt x="1115945" y="93186"/>
                  </a:cubicBezTo>
                  <a:lnTo>
                    <a:pt x="1115945" y="1622230"/>
                  </a:lnTo>
                  <a:cubicBezTo>
                    <a:pt x="1115945" y="1646944"/>
                    <a:pt x="1106128" y="1670647"/>
                    <a:pt x="1088652" y="1688122"/>
                  </a:cubicBezTo>
                  <a:cubicBezTo>
                    <a:pt x="1071176" y="1705598"/>
                    <a:pt x="1047474" y="1715416"/>
                    <a:pt x="1022760" y="1715416"/>
                  </a:cubicBezTo>
                  <a:lnTo>
                    <a:pt x="93186" y="1715416"/>
                  </a:lnTo>
                  <a:cubicBezTo>
                    <a:pt x="41721" y="1715416"/>
                    <a:pt x="0" y="1673695"/>
                    <a:pt x="0" y="1622230"/>
                  </a:cubicBezTo>
                  <a:lnTo>
                    <a:pt x="0" y="93186"/>
                  </a:lnTo>
                  <a:cubicBezTo>
                    <a:pt x="0" y="41721"/>
                    <a:pt x="41721" y="0"/>
                    <a:pt x="93186" y="0"/>
                  </a:cubicBezTo>
                  <a:close/>
                </a:path>
              </a:pathLst>
            </a:custGeom>
            <a:solidFill>
              <a:srgbClr val="A69B8D"/>
            </a:solidFill>
          </p:spPr>
        </p:sp>
        <p:sp>
          <p:nvSpPr>
            <p:cNvPr id="21" name="TextBox 21"/>
            <p:cNvSpPr txBox="1"/>
            <p:nvPr/>
          </p:nvSpPr>
          <p:spPr>
            <a:xfrm>
              <a:off x="0" y="-47625"/>
              <a:ext cx="1115945" cy="1763041"/>
            </a:xfrm>
            <a:prstGeom prst="rect">
              <a:avLst/>
            </a:prstGeom>
          </p:spPr>
          <p:txBody>
            <a:bodyPr lIns="50800" tIns="50800" rIns="50800" bIns="50800" rtlCol="0" anchor="ctr"/>
            <a:lstStyle/>
            <a:p>
              <a:pPr algn="ctr">
                <a:lnSpc>
                  <a:spcPts val="3598"/>
                </a:lnSpc>
              </a:pPr>
              <a:endParaRPr/>
            </a:p>
          </p:txBody>
        </p:sp>
      </p:grpSp>
      <p:sp>
        <p:nvSpPr>
          <p:cNvPr id="22" name="TextBox 22"/>
          <p:cNvSpPr txBox="1"/>
          <p:nvPr/>
        </p:nvSpPr>
        <p:spPr>
          <a:xfrm>
            <a:off x="359052" y="3912861"/>
            <a:ext cx="4237105" cy="5997108"/>
          </a:xfrm>
          <a:prstGeom prst="rect">
            <a:avLst/>
          </a:prstGeom>
        </p:spPr>
        <p:txBody>
          <a:bodyPr lIns="0" tIns="0" rIns="0" bIns="0" rtlCol="0" anchor="t">
            <a:spAutoFit/>
          </a:bodyPr>
          <a:lstStyle/>
          <a:p>
            <a:pPr algn="ctr">
              <a:lnSpc>
                <a:spcPts val="5975"/>
              </a:lnSpc>
              <a:spcBef>
                <a:spcPct val="0"/>
              </a:spcBef>
            </a:pPr>
            <a:r>
              <a:rPr lang="en-US" sz="4268">
                <a:solidFill>
                  <a:srgbClr val="FFFFFF"/>
                </a:solidFill>
                <a:latin typeface="Asap Bold"/>
              </a:rPr>
              <a:t>Bảo vệ lợi ích hợp pháp, tạo môi trường, thuận lợi cho các hoạt động tìm kiếm lượi ích của các chủ thể kinh tế</a:t>
            </a:r>
          </a:p>
        </p:txBody>
      </p:sp>
      <p:sp>
        <p:nvSpPr>
          <p:cNvPr id="23" name="TextBox 23"/>
          <p:cNvSpPr txBox="1"/>
          <p:nvPr/>
        </p:nvSpPr>
        <p:spPr>
          <a:xfrm>
            <a:off x="4983219" y="3893811"/>
            <a:ext cx="3978946" cy="4221480"/>
          </a:xfrm>
          <a:prstGeom prst="rect">
            <a:avLst/>
          </a:prstGeom>
        </p:spPr>
        <p:txBody>
          <a:bodyPr lIns="0" tIns="0" rIns="0" bIns="0" rtlCol="0" anchor="t">
            <a:spAutoFit/>
          </a:bodyPr>
          <a:lstStyle/>
          <a:p>
            <a:pPr algn="ctr">
              <a:lnSpc>
                <a:spcPts val="6719"/>
              </a:lnSpc>
              <a:spcBef>
                <a:spcPct val="0"/>
              </a:spcBef>
            </a:pPr>
            <a:r>
              <a:rPr lang="en-US" sz="4800">
                <a:solidFill>
                  <a:srgbClr val="FFFFFF"/>
                </a:solidFill>
                <a:latin typeface="Asap Bold"/>
              </a:rPr>
              <a:t>Điều hòa lợi ích giữa cá nhân – doanh nghiệp – xã hội </a:t>
            </a:r>
          </a:p>
        </p:txBody>
      </p:sp>
      <p:sp>
        <p:nvSpPr>
          <p:cNvPr id="24" name="TextBox 24"/>
          <p:cNvSpPr txBox="1"/>
          <p:nvPr/>
        </p:nvSpPr>
        <p:spPr>
          <a:xfrm>
            <a:off x="9455364" y="3893811"/>
            <a:ext cx="4063436" cy="5916930"/>
          </a:xfrm>
          <a:prstGeom prst="rect">
            <a:avLst/>
          </a:prstGeom>
        </p:spPr>
        <p:txBody>
          <a:bodyPr lIns="0" tIns="0" rIns="0" bIns="0" rtlCol="0" anchor="t">
            <a:spAutoFit/>
          </a:bodyPr>
          <a:lstStyle/>
          <a:p>
            <a:pPr algn="ctr">
              <a:lnSpc>
                <a:spcPts val="6719"/>
              </a:lnSpc>
              <a:spcBef>
                <a:spcPct val="0"/>
              </a:spcBef>
            </a:pPr>
            <a:r>
              <a:rPr lang="en-US" sz="4800">
                <a:solidFill>
                  <a:srgbClr val="FFFFFF"/>
                </a:solidFill>
                <a:latin typeface="Asap Bold"/>
              </a:rPr>
              <a:t>Kiểm soát, ngăn ngừa các quan hệ lợi ích có ảnh hưởng tiêu cực đối với sự phát triển xã hội</a:t>
            </a:r>
          </a:p>
        </p:txBody>
      </p:sp>
      <p:sp>
        <p:nvSpPr>
          <p:cNvPr id="25" name="TextBox 25"/>
          <p:cNvSpPr txBox="1"/>
          <p:nvPr/>
        </p:nvSpPr>
        <p:spPr>
          <a:xfrm>
            <a:off x="14088244" y="3893811"/>
            <a:ext cx="3775659" cy="4221480"/>
          </a:xfrm>
          <a:prstGeom prst="rect">
            <a:avLst/>
          </a:prstGeom>
        </p:spPr>
        <p:txBody>
          <a:bodyPr lIns="0" tIns="0" rIns="0" bIns="0" rtlCol="0" anchor="t">
            <a:spAutoFit/>
          </a:bodyPr>
          <a:lstStyle/>
          <a:p>
            <a:pPr algn="ctr">
              <a:lnSpc>
                <a:spcPts val="6719"/>
              </a:lnSpc>
              <a:spcBef>
                <a:spcPct val="0"/>
              </a:spcBef>
            </a:pPr>
            <a:r>
              <a:rPr lang="en-US" sz="4800">
                <a:solidFill>
                  <a:srgbClr val="FFFFFF"/>
                </a:solidFill>
                <a:latin typeface="Asap Bold"/>
              </a:rPr>
              <a:t>Giải quyết những mâu thuẫn trong lợi ích của kinh tế</a:t>
            </a:r>
          </a:p>
        </p:txBody>
      </p:sp>
      <p:grpSp>
        <p:nvGrpSpPr>
          <p:cNvPr id="26" name="Group 26"/>
          <p:cNvGrpSpPr/>
          <p:nvPr/>
        </p:nvGrpSpPr>
        <p:grpSpPr>
          <a:xfrm>
            <a:off x="1873581" y="2589160"/>
            <a:ext cx="1208048" cy="1208048"/>
            <a:chOff x="0" y="0"/>
            <a:chExt cx="1610731" cy="1610731"/>
          </a:xfrm>
        </p:grpSpPr>
        <p:grpSp>
          <p:nvGrpSpPr>
            <p:cNvPr id="27" name="Group 27"/>
            <p:cNvGrpSpPr/>
            <p:nvPr/>
          </p:nvGrpSpPr>
          <p:grpSpPr>
            <a:xfrm>
              <a:off x="0" y="0"/>
              <a:ext cx="1610731" cy="1610731"/>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30" name="TextBox 30"/>
            <p:cNvSpPr txBox="1"/>
            <p:nvPr/>
          </p:nvSpPr>
          <p:spPr>
            <a:xfrm>
              <a:off x="509205" y="79583"/>
              <a:ext cx="592321" cy="1337266"/>
            </a:xfrm>
            <a:prstGeom prst="rect">
              <a:avLst/>
            </a:prstGeom>
          </p:spPr>
          <p:txBody>
            <a:bodyPr lIns="0" tIns="0" rIns="0" bIns="0" rtlCol="0" anchor="t">
              <a:spAutoFit/>
            </a:bodyPr>
            <a:lstStyle/>
            <a:p>
              <a:pPr algn="r">
                <a:lnSpc>
                  <a:spcPts val="8447"/>
                </a:lnSpc>
              </a:pPr>
              <a:r>
                <a:rPr lang="en-US" sz="6034">
                  <a:solidFill>
                    <a:srgbClr val="605048"/>
                  </a:solidFill>
                  <a:latin typeface="Carelia"/>
                </a:rPr>
                <a:t>a</a:t>
              </a:r>
            </a:p>
          </p:txBody>
        </p:sp>
      </p:grpSp>
      <p:grpSp>
        <p:nvGrpSpPr>
          <p:cNvPr id="31" name="Group 31"/>
          <p:cNvGrpSpPr/>
          <p:nvPr/>
        </p:nvGrpSpPr>
        <p:grpSpPr>
          <a:xfrm>
            <a:off x="6313687" y="2689849"/>
            <a:ext cx="1208048" cy="1208048"/>
            <a:chOff x="0" y="0"/>
            <a:chExt cx="1610731" cy="1610731"/>
          </a:xfrm>
        </p:grpSpPr>
        <p:grpSp>
          <p:nvGrpSpPr>
            <p:cNvPr id="32" name="Group 32"/>
            <p:cNvGrpSpPr/>
            <p:nvPr/>
          </p:nvGrpSpPr>
          <p:grpSpPr>
            <a:xfrm>
              <a:off x="0" y="0"/>
              <a:ext cx="1610731" cy="161073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34" name="TextBox 34"/>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35" name="TextBox 35"/>
            <p:cNvSpPr txBox="1"/>
            <p:nvPr/>
          </p:nvSpPr>
          <p:spPr>
            <a:xfrm>
              <a:off x="509205" y="79583"/>
              <a:ext cx="592321" cy="1337266"/>
            </a:xfrm>
            <a:prstGeom prst="rect">
              <a:avLst/>
            </a:prstGeom>
          </p:spPr>
          <p:txBody>
            <a:bodyPr lIns="0" tIns="0" rIns="0" bIns="0" rtlCol="0" anchor="t">
              <a:spAutoFit/>
            </a:bodyPr>
            <a:lstStyle/>
            <a:p>
              <a:pPr algn="r">
                <a:lnSpc>
                  <a:spcPts val="8447"/>
                </a:lnSpc>
              </a:pPr>
              <a:r>
                <a:rPr lang="en-US" sz="6034">
                  <a:solidFill>
                    <a:srgbClr val="605048"/>
                  </a:solidFill>
                  <a:latin typeface="Carelia"/>
                </a:rPr>
                <a:t>b</a:t>
              </a:r>
            </a:p>
          </p:txBody>
        </p:sp>
      </p:grpSp>
      <p:grpSp>
        <p:nvGrpSpPr>
          <p:cNvPr id="36" name="Group 36"/>
          <p:cNvGrpSpPr/>
          <p:nvPr/>
        </p:nvGrpSpPr>
        <p:grpSpPr>
          <a:xfrm>
            <a:off x="10883057" y="2689849"/>
            <a:ext cx="1208048" cy="1208048"/>
            <a:chOff x="0" y="0"/>
            <a:chExt cx="1610731" cy="1610731"/>
          </a:xfrm>
        </p:grpSpPr>
        <p:grpSp>
          <p:nvGrpSpPr>
            <p:cNvPr id="37" name="Group 37"/>
            <p:cNvGrpSpPr/>
            <p:nvPr/>
          </p:nvGrpSpPr>
          <p:grpSpPr>
            <a:xfrm>
              <a:off x="0" y="0"/>
              <a:ext cx="1610731" cy="161073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39" name="TextBox 39"/>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40" name="TextBox 40"/>
            <p:cNvSpPr txBox="1"/>
            <p:nvPr/>
          </p:nvSpPr>
          <p:spPr>
            <a:xfrm>
              <a:off x="509205" y="79583"/>
              <a:ext cx="592321" cy="1337266"/>
            </a:xfrm>
            <a:prstGeom prst="rect">
              <a:avLst/>
            </a:prstGeom>
          </p:spPr>
          <p:txBody>
            <a:bodyPr lIns="0" tIns="0" rIns="0" bIns="0" rtlCol="0" anchor="t">
              <a:spAutoFit/>
            </a:bodyPr>
            <a:lstStyle/>
            <a:p>
              <a:pPr algn="r">
                <a:lnSpc>
                  <a:spcPts val="8447"/>
                </a:lnSpc>
              </a:pPr>
              <a:r>
                <a:rPr lang="en-US" sz="6034">
                  <a:solidFill>
                    <a:srgbClr val="605048"/>
                  </a:solidFill>
                  <a:latin typeface="Carelia"/>
                </a:rPr>
                <a:t>c</a:t>
              </a:r>
            </a:p>
          </p:txBody>
        </p:sp>
      </p:grpSp>
      <p:grpSp>
        <p:nvGrpSpPr>
          <p:cNvPr id="41" name="Group 41"/>
          <p:cNvGrpSpPr/>
          <p:nvPr/>
        </p:nvGrpSpPr>
        <p:grpSpPr>
          <a:xfrm>
            <a:off x="15447170" y="2689849"/>
            <a:ext cx="1208048" cy="1208048"/>
            <a:chOff x="0" y="0"/>
            <a:chExt cx="1610731" cy="1610731"/>
          </a:xfrm>
        </p:grpSpPr>
        <p:grpSp>
          <p:nvGrpSpPr>
            <p:cNvPr id="42" name="Group 42"/>
            <p:cNvGrpSpPr/>
            <p:nvPr/>
          </p:nvGrpSpPr>
          <p:grpSpPr>
            <a:xfrm>
              <a:off x="0" y="0"/>
              <a:ext cx="1610731" cy="1610731"/>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44" name="TextBox 44"/>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45" name="TextBox 45"/>
            <p:cNvSpPr txBox="1"/>
            <p:nvPr/>
          </p:nvSpPr>
          <p:spPr>
            <a:xfrm>
              <a:off x="509205" y="79583"/>
              <a:ext cx="592321" cy="1337266"/>
            </a:xfrm>
            <a:prstGeom prst="rect">
              <a:avLst/>
            </a:prstGeom>
          </p:spPr>
          <p:txBody>
            <a:bodyPr lIns="0" tIns="0" rIns="0" bIns="0" rtlCol="0" anchor="t">
              <a:spAutoFit/>
            </a:bodyPr>
            <a:lstStyle/>
            <a:p>
              <a:pPr algn="r">
                <a:lnSpc>
                  <a:spcPts val="8447"/>
                </a:lnSpc>
              </a:pPr>
              <a:r>
                <a:rPr lang="en-US" sz="6034">
                  <a:solidFill>
                    <a:srgbClr val="605048"/>
                  </a:solidFill>
                  <a:latin typeface="Carelia"/>
                </a:rPr>
                <a:t>d</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p:nvPr/>
        </p:nvGrpSpPr>
        <p:grpSpPr>
          <a:xfrm>
            <a:off x="365126" y="2866295"/>
            <a:ext cx="4182727" cy="4478124"/>
            <a:chOff x="0" y="0"/>
            <a:chExt cx="5576969" cy="5970832"/>
          </a:xfrm>
        </p:grpSpPr>
        <p:sp>
          <p:nvSpPr>
            <p:cNvPr id="4" name="Freeform 4"/>
            <p:cNvSpPr/>
            <p:nvPr/>
          </p:nvSpPr>
          <p:spPr>
            <a:xfrm>
              <a:off x="0" y="0"/>
              <a:ext cx="5576969" cy="5970832"/>
            </a:xfrm>
            <a:custGeom>
              <a:avLst/>
              <a:gdLst/>
              <a:ahLst/>
              <a:cxnLst/>
              <a:rect l="l" t="t" r="r" b="b"/>
              <a:pathLst>
                <a:path w="5576969" h="5970832">
                  <a:moveTo>
                    <a:pt x="0" y="0"/>
                  </a:moveTo>
                  <a:lnTo>
                    <a:pt x="5576969" y="0"/>
                  </a:lnTo>
                  <a:lnTo>
                    <a:pt x="5576969" y="5970832"/>
                  </a:lnTo>
                  <a:lnTo>
                    <a:pt x="0" y="5970832"/>
                  </a:lnTo>
                  <a:lnTo>
                    <a:pt x="0" y="0"/>
                  </a:lnTo>
                  <a:close/>
                </a:path>
              </a:pathLst>
            </a:custGeom>
            <a:blipFill>
              <a:blip r:embed="rId3"/>
              <a:stretch>
                <a:fillRect l="-209205"/>
              </a:stretch>
            </a:blipFill>
          </p:spPr>
        </p:sp>
        <p:grpSp>
          <p:nvGrpSpPr>
            <p:cNvPr id="5" name="Group 5"/>
            <p:cNvGrpSpPr>
              <a:grpSpLocks noChangeAspect="1"/>
            </p:cNvGrpSpPr>
            <p:nvPr/>
          </p:nvGrpSpPr>
          <p:grpSpPr>
            <a:xfrm>
              <a:off x="712889" y="698651"/>
              <a:ext cx="4338697" cy="433868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25046" r="-25046"/>
                </a:stretch>
              </a:blipFill>
            </p:spPr>
          </p:sp>
        </p:grpSp>
      </p:grpSp>
      <p:grpSp>
        <p:nvGrpSpPr>
          <p:cNvPr id="7" name="Group 7"/>
          <p:cNvGrpSpPr/>
          <p:nvPr/>
        </p:nvGrpSpPr>
        <p:grpSpPr>
          <a:xfrm>
            <a:off x="9242531" y="2904438"/>
            <a:ext cx="4182727" cy="4478124"/>
            <a:chOff x="0" y="0"/>
            <a:chExt cx="5576969" cy="5970832"/>
          </a:xfrm>
        </p:grpSpPr>
        <p:sp>
          <p:nvSpPr>
            <p:cNvPr id="8" name="Freeform 8"/>
            <p:cNvSpPr/>
            <p:nvPr/>
          </p:nvSpPr>
          <p:spPr>
            <a:xfrm>
              <a:off x="0" y="0"/>
              <a:ext cx="5576969" cy="5970832"/>
            </a:xfrm>
            <a:custGeom>
              <a:avLst/>
              <a:gdLst/>
              <a:ahLst/>
              <a:cxnLst/>
              <a:rect l="l" t="t" r="r" b="b"/>
              <a:pathLst>
                <a:path w="5576969" h="5970832">
                  <a:moveTo>
                    <a:pt x="0" y="0"/>
                  </a:moveTo>
                  <a:lnTo>
                    <a:pt x="5576969" y="0"/>
                  </a:lnTo>
                  <a:lnTo>
                    <a:pt x="5576969" y="5970832"/>
                  </a:lnTo>
                  <a:lnTo>
                    <a:pt x="0" y="5970832"/>
                  </a:lnTo>
                  <a:lnTo>
                    <a:pt x="0" y="0"/>
                  </a:lnTo>
                  <a:close/>
                </a:path>
              </a:pathLst>
            </a:custGeom>
            <a:blipFill>
              <a:blip r:embed="rId3"/>
              <a:stretch>
                <a:fillRect l="-209205"/>
              </a:stretch>
            </a:blipFill>
          </p:spPr>
        </p:sp>
        <p:grpSp>
          <p:nvGrpSpPr>
            <p:cNvPr id="9" name="Group 9"/>
            <p:cNvGrpSpPr>
              <a:grpSpLocks noChangeAspect="1"/>
            </p:cNvGrpSpPr>
            <p:nvPr/>
          </p:nvGrpSpPr>
          <p:grpSpPr>
            <a:xfrm>
              <a:off x="712889" y="698651"/>
              <a:ext cx="4338697" cy="4338680"/>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3332"/>
                </a:stretch>
              </a:blipFill>
            </p:spPr>
          </p:sp>
        </p:grpSp>
      </p:grpSp>
      <p:grpSp>
        <p:nvGrpSpPr>
          <p:cNvPr id="11" name="Group 11"/>
          <p:cNvGrpSpPr/>
          <p:nvPr/>
        </p:nvGrpSpPr>
        <p:grpSpPr>
          <a:xfrm>
            <a:off x="4733538" y="2904438"/>
            <a:ext cx="4182727" cy="4478124"/>
            <a:chOff x="0" y="0"/>
            <a:chExt cx="5576969" cy="5970832"/>
          </a:xfrm>
        </p:grpSpPr>
        <p:sp>
          <p:nvSpPr>
            <p:cNvPr id="12" name="Freeform 12"/>
            <p:cNvSpPr/>
            <p:nvPr/>
          </p:nvSpPr>
          <p:spPr>
            <a:xfrm>
              <a:off x="0" y="0"/>
              <a:ext cx="5576969" cy="5970832"/>
            </a:xfrm>
            <a:custGeom>
              <a:avLst/>
              <a:gdLst/>
              <a:ahLst/>
              <a:cxnLst/>
              <a:rect l="l" t="t" r="r" b="b"/>
              <a:pathLst>
                <a:path w="5576969" h="5970832">
                  <a:moveTo>
                    <a:pt x="0" y="0"/>
                  </a:moveTo>
                  <a:lnTo>
                    <a:pt x="5576969" y="0"/>
                  </a:lnTo>
                  <a:lnTo>
                    <a:pt x="5576969" y="5970832"/>
                  </a:lnTo>
                  <a:lnTo>
                    <a:pt x="0" y="5970832"/>
                  </a:lnTo>
                  <a:lnTo>
                    <a:pt x="0" y="0"/>
                  </a:lnTo>
                  <a:close/>
                </a:path>
              </a:pathLst>
            </a:custGeom>
            <a:blipFill>
              <a:blip r:embed="rId3"/>
              <a:stretch>
                <a:fillRect l="-209205"/>
              </a:stretch>
            </a:blipFill>
          </p:spPr>
        </p:sp>
        <p:grpSp>
          <p:nvGrpSpPr>
            <p:cNvPr id="13" name="Group 13"/>
            <p:cNvGrpSpPr>
              <a:grpSpLocks noChangeAspect="1"/>
            </p:cNvGrpSpPr>
            <p:nvPr/>
          </p:nvGrpSpPr>
          <p:grpSpPr>
            <a:xfrm>
              <a:off x="712889" y="698651"/>
              <a:ext cx="4338697" cy="4338680"/>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52040" r="-52040"/>
                </a:stretch>
              </a:blipFill>
            </p:spPr>
          </p:sp>
        </p:grpSp>
      </p:grpSp>
      <p:sp>
        <p:nvSpPr>
          <p:cNvPr id="15" name="TextBox 15"/>
          <p:cNvSpPr txBox="1"/>
          <p:nvPr/>
        </p:nvSpPr>
        <p:spPr>
          <a:xfrm>
            <a:off x="2041243" y="584545"/>
            <a:ext cx="16246757" cy="1507777"/>
          </a:xfrm>
          <a:prstGeom prst="rect">
            <a:avLst/>
          </a:prstGeom>
        </p:spPr>
        <p:txBody>
          <a:bodyPr lIns="0" tIns="0" rIns="0" bIns="0" rtlCol="0" anchor="t">
            <a:spAutoFit/>
          </a:bodyPr>
          <a:lstStyle/>
          <a:p>
            <a:pPr marL="0" lvl="0" indent="0">
              <a:lnSpc>
                <a:spcPts val="6144"/>
              </a:lnSpc>
              <a:spcBef>
                <a:spcPct val="0"/>
              </a:spcBef>
            </a:pPr>
            <a:r>
              <a:rPr lang="en-US" sz="4388">
                <a:solidFill>
                  <a:srgbClr val="605048"/>
                </a:solidFill>
                <a:latin typeface="Montserrat Bold"/>
              </a:rPr>
              <a:t>BẢO VỆ LỢI ÍCH HỢP PHÁP VÀ TẠO MÔI TRƯỜNG THUẬN LỢI CHO HOẠT ĐỘNG KINH TẾ</a:t>
            </a:r>
          </a:p>
        </p:txBody>
      </p:sp>
      <p:sp>
        <p:nvSpPr>
          <p:cNvPr id="16" name="Freeform 16"/>
          <p:cNvSpPr/>
          <p:nvPr/>
        </p:nvSpPr>
        <p:spPr>
          <a:xfrm rot="-7225909">
            <a:off x="-7043152" y="6671022"/>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7"/>
            <a:stretch>
              <a:fillRect/>
            </a:stretch>
          </a:blipFill>
        </p:spPr>
      </p:sp>
      <p:grpSp>
        <p:nvGrpSpPr>
          <p:cNvPr id="17" name="Group 17"/>
          <p:cNvGrpSpPr/>
          <p:nvPr/>
        </p:nvGrpSpPr>
        <p:grpSpPr>
          <a:xfrm>
            <a:off x="13606232" y="2904438"/>
            <a:ext cx="4182727" cy="4478124"/>
            <a:chOff x="0" y="0"/>
            <a:chExt cx="5576969" cy="5970832"/>
          </a:xfrm>
        </p:grpSpPr>
        <p:sp>
          <p:nvSpPr>
            <p:cNvPr id="18" name="Freeform 18"/>
            <p:cNvSpPr/>
            <p:nvPr/>
          </p:nvSpPr>
          <p:spPr>
            <a:xfrm>
              <a:off x="0" y="0"/>
              <a:ext cx="5576969" cy="5970832"/>
            </a:xfrm>
            <a:custGeom>
              <a:avLst/>
              <a:gdLst/>
              <a:ahLst/>
              <a:cxnLst/>
              <a:rect l="l" t="t" r="r" b="b"/>
              <a:pathLst>
                <a:path w="5576969" h="5970832">
                  <a:moveTo>
                    <a:pt x="0" y="0"/>
                  </a:moveTo>
                  <a:lnTo>
                    <a:pt x="5576969" y="0"/>
                  </a:lnTo>
                  <a:lnTo>
                    <a:pt x="5576969" y="5970832"/>
                  </a:lnTo>
                  <a:lnTo>
                    <a:pt x="0" y="5970832"/>
                  </a:lnTo>
                  <a:lnTo>
                    <a:pt x="0" y="0"/>
                  </a:lnTo>
                  <a:close/>
                </a:path>
              </a:pathLst>
            </a:custGeom>
            <a:blipFill>
              <a:blip r:embed="rId3"/>
              <a:stretch>
                <a:fillRect l="-209205"/>
              </a:stretch>
            </a:blipFill>
          </p:spPr>
        </p:sp>
        <p:grpSp>
          <p:nvGrpSpPr>
            <p:cNvPr id="19" name="Group 19"/>
            <p:cNvGrpSpPr>
              <a:grpSpLocks noChangeAspect="1"/>
            </p:cNvGrpSpPr>
            <p:nvPr/>
          </p:nvGrpSpPr>
          <p:grpSpPr>
            <a:xfrm>
              <a:off x="712889" y="698651"/>
              <a:ext cx="4338697" cy="4338680"/>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65606" r="-65606"/>
                </a:stretch>
              </a:blipFill>
            </p:spPr>
          </p:sp>
        </p:grpSp>
      </p:grpSp>
      <p:sp>
        <p:nvSpPr>
          <p:cNvPr id="21" name="TextBox 21"/>
          <p:cNvSpPr txBox="1"/>
          <p:nvPr/>
        </p:nvSpPr>
        <p:spPr>
          <a:xfrm>
            <a:off x="4733726" y="7490974"/>
            <a:ext cx="4410274" cy="2796026"/>
          </a:xfrm>
          <a:prstGeom prst="rect">
            <a:avLst/>
          </a:prstGeom>
        </p:spPr>
        <p:txBody>
          <a:bodyPr lIns="0" tIns="0" rIns="0" bIns="0" rtlCol="0" anchor="t">
            <a:spAutoFit/>
          </a:bodyPr>
          <a:lstStyle/>
          <a:p>
            <a:pPr algn="ctr">
              <a:lnSpc>
                <a:spcPts val="4438"/>
              </a:lnSpc>
            </a:pPr>
            <a:r>
              <a:rPr lang="en-US" sz="3170">
                <a:solidFill>
                  <a:srgbClr val="605048"/>
                </a:solidFill>
                <a:latin typeface="Montserrat Bold"/>
              </a:rPr>
              <a:t>2. Môi trường pháp luật thông thoáng và bảo vệ lợi ích kinh tế.</a:t>
            </a:r>
          </a:p>
          <a:p>
            <a:pPr algn="ctr">
              <a:lnSpc>
                <a:spcPts val="4438"/>
              </a:lnSpc>
            </a:pPr>
            <a:endParaRPr lang="en-US" sz="3170">
              <a:solidFill>
                <a:srgbClr val="605048"/>
              </a:solidFill>
              <a:latin typeface="Montserrat Bold"/>
            </a:endParaRPr>
          </a:p>
        </p:txBody>
      </p:sp>
      <p:sp>
        <p:nvSpPr>
          <p:cNvPr id="22" name="TextBox 22"/>
          <p:cNvSpPr txBox="1"/>
          <p:nvPr/>
        </p:nvSpPr>
        <p:spPr>
          <a:xfrm>
            <a:off x="779411" y="7490974"/>
            <a:ext cx="3459015" cy="1672076"/>
          </a:xfrm>
          <a:prstGeom prst="rect">
            <a:avLst/>
          </a:prstGeom>
        </p:spPr>
        <p:txBody>
          <a:bodyPr lIns="0" tIns="0" rIns="0" bIns="0" rtlCol="0" anchor="t">
            <a:spAutoFit/>
          </a:bodyPr>
          <a:lstStyle/>
          <a:p>
            <a:pPr algn="ctr">
              <a:lnSpc>
                <a:spcPts val="4438"/>
              </a:lnSpc>
            </a:pPr>
            <a:r>
              <a:rPr lang="en-US" sz="3170">
                <a:solidFill>
                  <a:srgbClr val="605048"/>
                </a:solidFill>
                <a:latin typeface="Montserrat Bold"/>
              </a:rPr>
              <a:t>1. Giữ vững ổn định về chính trị. </a:t>
            </a:r>
          </a:p>
        </p:txBody>
      </p:sp>
      <p:sp>
        <p:nvSpPr>
          <p:cNvPr id="23" name="TextBox 23"/>
          <p:cNvSpPr txBox="1"/>
          <p:nvPr/>
        </p:nvSpPr>
        <p:spPr>
          <a:xfrm>
            <a:off x="9348224" y="7586224"/>
            <a:ext cx="3971341" cy="1672076"/>
          </a:xfrm>
          <a:prstGeom prst="rect">
            <a:avLst/>
          </a:prstGeom>
        </p:spPr>
        <p:txBody>
          <a:bodyPr lIns="0" tIns="0" rIns="0" bIns="0" rtlCol="0" anchor="t">
            <a:spAutoFit/>
          </a:bodyPr>
          <a:lstStyle/>
          <a:p>
            <a:pPr algn="ctr">
              <a:lnSpc>
                <a:spcPts val="4438"/>
              </a:lnSpc>
            </a:pPr>
            <a:r>
              <a:rPr lang="en-US" sz="3170">
                <a:solidFill>
                  <a:srgbClr val="605048"/>
                </a:solidFill>
                <a:latin typeface="Montserrat Bold"/>
              </a:rPr>
              <a:t>3. Đầu tư xây dựng kết cấu hạ tầng của nền kinh tế</a:t>
            </a:r>
          </a:p>
        </p:txBody>
      </p:sp>
      <p:sp>
        <p:nvSpPr>
          <p:cNvPr id="24" name="TextBox 24"/>
          <p:cNvSpPr txBox="1"/>
          <p:nvPr/>
        </p:nvSpPr>
        <p:spPr>
          <a:xfrm>
            <a:off x="13550379" y="7586224"/>
            <a:ext cx="4544078" cy="2234051"/>
          </a:xfrm>
          <a:prstGeom prst="rect">
            <a:avLst/>
          </a:prstGeom>
        </p:spPr>
        <p:txBody>
          <a:bodyPr lIns="0" tIns="0" rIns="0" bIns="0" rtlCol="0" anchor="t">
            <a:spAutoFit/>
          </a:bodyPr>
          <a:lstStyle/>
          <a:p>
            <a:pPr algn="ctr">
              <a:lnSpc>
                <a:spcPts val="4438"/>
              </a:lnSpc>
            </a:pPr>
            <a:r>
              <a:rPr lang="en-US" sz="3170">
                <a:solidFill>
                  <a:srgbClr val="605048"/>
                </a:solidFill>
                <a:latin typeface="Montserrat Bold"/>
              </a:rPr>
              <a:t>4. Tạo lập môi trường văn hóa phù hợp với yêu cầu phát triển kinh tế thị trường</a:t>
            </a:r>
          </a:p>
        </p:txBody>
      </p:sp>
      <p:grpSp>
        <p:nvGrpSpPr>
          <p:cNvPr id="25" name="Group 25"/>
          <p:cNvGrpSpPr/>
          <p:nvPr/>
        </p:nvGrpSpPr>
        <p:grpSpPr>
          <a:xfrm>
            <a:off x="424676" y="660745"/>
            <a:ext cx="1208048" cy="1208048"/>
            <a:chOff x="0" y="0"/>
            <a:chExt cx="1610731" cy="1610731"/>
          </a:xfrm>
        </p:grpSpPr>
        <p:grpSp>
          <p:nvGrpSpPr>
            <p:cNvPr id="26" name="Group 26"/>
            <p:cNvGrpSpPr/>
            <p:nvPr/>
          </p:nvGrpSpPr>
          <p:grpSpPr>
            <a:xfrm>
              <a:off x="0" y="0"/>
              <a:ext cx="1610731" cy="161073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29" name="TextBox 29"/>
            <p:cNvSpPr txBox="1"/>
            <p:nvPr/>
          </p:nvSpPr>
          <p:spPr>
            <a:xfrm>
              <a:off x="509205" y="79583"/>
              <a:ext cx="592321" cy="1337266"/>
            </a:xfrm>
            <a:prstGeom prst="rect">
              <a:avLst/>
            </a:prstGeom>
          </p:spPr>
          <p:txBody>
            <a:bodyPr lIns="0" tIns="0" rIns="0" bIns="0" rtlCol="0" anchor="t">
              <a:spAutoFit/>
            </a:bodyPr>
            <a:lstStyle/>
            <a:p>
              <a:pPr algn="r">
                <a:lnSpc>
                  <a:spcPts val="8447"/>
                </a:lnSpc>
              </a:pPr>
              <a:r>
                <a:rPr lang="en-US" sz="6034">
                  <a:solidFill>
                    <a:srgbClr val="605048"/>
                  </a:solidFill>
                  <a:latin typeface="Carelia"/>
                </a:rPr>
                <a:t>a</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3508" y="2986456"/>
            <a:ext cx="19110882" cy="12543688"/>
          </a:xfrm>
          <a:custGeom>
            <a:avLst/>
            <a:gdLst/>
            <a:ahLst/>
            <a:cxnLst/>
            <a:rect l="l" t="t" r="r" b="b"/>
            <a:pathLst>
              <a:path w="19110882" h="12543688">
                <a:moveTo>
                  <a:pt x="0" y="0"/>
                </a:moveTo>
                <a:lnTo>
                  <a:pt x="19110882" y="0"/>
                </a:lnTo>
                <a:lnTo>
                  <a:pt x="19110882" y="12543688"/>
                </a:lnTo>
                <a:lnTo>
                  <a:pt x="0" y="1254368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844258" y="1580771"/>
            <a:ext cx="12420600" cy="6305745"/>
          </a:xfrm>
          <a:custGeom>
            <a:avLst/>
            <a:gdLst/>
            <a:ahLst/>
            <a:cxnLst/>
            <a:rect l="l" t="t" r="r" b="b"/>
            <a:pathLst>
              <a:path w="6718623" h="4114800">
                <a:moveTo>
                  <a:pt x="0" y="0"/>
                </a:moveTo>
                <a:lnTo>
                  <a:pt x="6718622" y="0"/>
                </a:lnTo>
                <a:lnTo>
                  <a:pt x="6718622" y="4114800"/>
                </a:lnTo>
                <a:lnTo>
                  <a:pt x="0" y="411480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883708" y="2289231"/>
            <a:ext cx="2263211" cy="2741775"/>
          </a:xfrm>
          <a:custGeom>
            <a:avLst/>
            <a:gdLst/>
            <a:ahLst/>
            <a:cxnLst/>
            <a:rect l="l" t="t" r="r" b="b"/>
            <a:pathLst>
              <a:path w="2263211" h="2741775">
                <a:moveTo>
                  <a:pt x="0" y="0"/>
                </a:moveTo>
                <a:lnTo>
                  <a:pt x="2263211" y="0"/>
                </a:lnTo>
                <a:lnTo>
                  <a:pt x="2263211" y="2741775"/>
                </a:lnTo>
                <a:lnTo>
                  <a:pt x="0" y="274177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2339446" y="5705794"/>
            <a:ext cx="1864579" cy="2589694"/>
          </a:xfrm>
          <a:custGeom>
            <a:avLst/>
            <a:gdLst/>
            <a:ahLst/>
            <a:cxnLst/>
            <a:rect l="l" t="t" r="r" b="b"/>
            <a:pathLst>
              <a:path w="1864579" h="2589694">
                <a:moveTo>
                  <a:pt x="0" y="0"/>
                </a:moveTo>
                <a:lnTo>
                  <a:pt x="1864580" y="0"/>
                </a:lnTo>
                <a:lnTo>
                  <a:pt x="1864580" y="2589694"/>
                </a:lnTo>
                <a:lnTo>
                  <a:pt x="0" y="2589694"/>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12204763" y="6856469"/>
            <a:ext cx="7990040" cy="7200900"/>
          </a:xfrm>
          <a:custGeom>
            <a:avLst/>
            <a:gdLst/>
            <a:ahLst/>
            <a:cxnLst/>
            <a:rect l="l" t="t" r="r" b="b"/>
            <a:pathLst>
              <a:path w="7990040" h="7200900">
                <a:moveTo>
                  <a:pt x="0" y="0"/>
                </a:moveTo>
                <a:lnTo>
                  <a:pt x="7990040" y="0"/>
                </a:lnTo>
                <a:lnTo>
                  <a:pt x="7990040" y="7200900"/>
                </a:lnTo>
                <a:lnTo>
                  <a:pt x="0" y="72009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a:off x="-1532578" y="-888991"/>
            <a:ext cx="7315200" cy="2469762"/>
          </a:xfrm>
          <a:custGeom>
            <a:avLst/>
            <a:gdLst/>
            <a:ahLst/>
            <a:cxnLst/>
            <a:rect l="l" t="t" r="r" b="b"/>
            <a:pathLst>
              <a:path w="7315200" h="2469762">
                <a:moveTo>
                  <a:pt x="0" y="0"/>
                </a:moveTo>
                <a:lnTo>
                  <a:pt x="7315200" y="0"/>
                </a:lnTo>
                <a:lnTo>
                  <a:pt x="7315200" y="2469762"/>
                </a:lnTo>
                <a:lnTo>
                  <a:pt x="0" y="2469762"/>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8" name="Freeform 8"/>
          <p:cNvSpPr/>
          <p:nvPr/>
        </p:nvSpPr>
        <p:spPr>
          <a:xfrm>
            <a:off x="386028" y="345890"/>
            <a:ext cx="2687386" cy="2335582"/>
          </a:xfrm>
          <a:custGeom>
            <a:avLst/>
            <a:gdLst/>
            <a:ahLst/>
            <a:cxnLst/>
            <a:rect l="l" t="t" r="r" b="b"/>
            <a:pathLst>
              <a:path w="2687386" h="2335582">
                <a:moveTo>
                  <a:pt x="0" y="0"/>
                </a:moveTo>
                <a:lnTo>
                  <a:pt x="2687386" y="0"/>
                </a:lnTo>
                <a:lnTo>
                  <a:pt x="2687386" y="2335583"/>
                </a:lnTo>
                <a:lnTo>
                  <a:pt x="0" y="2335583"/>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9" name="TextBox 9"/>
          <p:cNvSpPr txBox="1"/>
          <p:nvPr/>
        </p:nvSpPr>
        <p:spPr>
          <a:xfrm>
            <a:off x="5512743" y="3570082"/>
            <a:ext cx="7386274" cy="1897955"/>
          </a:xfrm>
          <a:prstGeom prst="rect">
            <a:avLst/>
          </a:prstGeom>
        </p:spPr>
        <p:txBody>
          <a:bodyPr wrap="square" lIns="0" tIns="0" rIns="0" bIns="0" rtlCol="0" anchor="t">
            <a:spAutoFit/>
          </a:bodyPr>
          <a:lstStyle/>
          <a:p>
            <a:pPr algn="ctr">
              <a:lnSpc>
                <a:spcPts val="7449"/>
              </a:lnSpc>
            </a:pPr>
            <a:r>
              <a:rPr lang="en-US" sz="8800" dirty="0" err="1" smtClean="0">
                <a:solidFill>
                  <a:srgbClr val="605055"/>
                </a:solidFill>
                <a:latin typeface="Asap Bold" panose="020B0604020202020204" charset="0"/>
              </a:rPr>
              <a:t>Hôn</a:t>
            </a:r>
            <a:r>
              <a:rPr lang="en-US" sz="8800" dirty="0" smtClean="0">
                <a:solidFill>
                  <a:srgbClr val="605055"/>
                </a:solidFill>
                <a:latin typeface="Asap Bold" panose="020B0604020202020204" charset="0"/>
              </a:rPr>
              <a:t> </a:t>
            </a:r>
            <a:r>
              <a:rPr lang="en-US" sz="8800" dirty="0" err="1" smtClean="0">
                <a:solidFill>
                  <a:srgbClr val="605055"/>
                </a:solidFill>
                <a:latin typeface="Asap Bold" panose="020B0604020202020204" charset="0"/>
              </a:rPr>
              <a:t>nhân</a:t>
            </a:r>
            <a:r>
              <a:rPr lang="en-US" sz="8800" dirty="0" smtClean="0">
                <a:solidFill>
                  <a:srgbClr val="605055"/>
                </a:solidFill>
                <a:latin typeface="Asap Bold" panose="020B0604020202020204" charset="0"/>
              </a:rPr>
              <a:t>, </a:t>
            </a:r>
            <a:r>
              <a:rPr lang="en-US" sz="8800" dirty="0" err="1" smtClean="0">
                <a:solidFill>
                  <a:srgbClr val="605055"/>
                </a:solidFill>
                <a:latin typeface="Asap Bold" panose="020B0604020202020204" charset="0"/>
              </a:rPr>
              <a:t>gia</a:t>
            </a:r>
            <a:r>
              <a:rPr lang="en-US" sz="8800" dirty="0" smtClean="0">
                <a:solidFill>
                  <a:srgbClr val="605055"/>
                </a:solidFill>
                <a:latin typeface="Asap Bold" panose="020B0604020202020204" charset="0"/>
              </a:rPr>
              <a:t> </a:t>
            </a:r>
            <a:r>
              <a:rPr lang="en-US" sz="8800" dirty="0" err="1" smtClean="0">
                <a:solidFill>
                  <a:srgbClr val="605055"/>
                </a:solidFill>
                <a:latin typeface="Asap Bold" panose="020B0604020202020204" charset="0"/>
              </a:rPr>
              <a:t>đình</a:t>
            </a:r>
            <a:r>
              <a:rPr lang="en-US" sz="8800" dirty="0" smtClean="0">
                <a:solidFill>
                  <a:srgbClr val="605055"/>
                </a:solidFill>
                <a:latin typeface="Asap Bold" panose="020B0604020202020204" charset="0"/>
              </a:rPr>
              <a:t> </a:t>
            </a:r>
            <a:r>
              <a:rPr lang="en-US" sz="8800" dirty="0" err="1" smtClean="0">
                <a:solidFill>
                  <a:srgbClr val="605055"/>
                </a:solidFill>
                <a:latin typeface="Asap Bold" panose="020B0604020202020204" charset="0"/>
              </a:rPr>
              <a:t>là</a:t>
            </a:r>
            <a:r>
              <a:rPr lang="en-US" sz="8800" dirty="0" smtClean="0">
                <a:solidFill>
                  <a:srgbClr val="605055"/>
                </a:solidFill>
                <a:latin typeface="Asap Bold" panose="020B0604020202020204" charset="0"/>
              </a:rPr>
              <a:t> </a:t>
            </a:r>
            <a:r>
              <a:rPr lang="en-US" sz="8800" dirty="0" err="1" smtClean="0">
                <a:solidFill>
                  <a:srgbClr val="605055"/>
                </a:solidFill>
                <a:latin typeface="Asap Bold" panose="020B0604020202020204" charset="0"/>
              </a:rPr>
              <a:t>gì</a:t>
            </a:r>
            <a:r>
              <a:rPr lang="en-US" sz="8800" dirty="0" smtClean="0">
                <a:solidFill>
                  <a:srgbClr val="605055"/>
                </a:solidFill>
                <a:latin typeface="Asap Bold" panose="020B0604020202020204" charset="0"/>
              </a:rPr>
              <a:t>? </a:t>
            </a:r>
            <a:endParaRPr lang="en-US" sz="8800" dirty="0">
              <a:solidFill>
                <a:srgbClr val="605055"/>
              </a:solidFill>
              <a:latin typeface="Asap Bold" panose="020B0604020202020204" charset="0"/>
            </a:endParaRPr>
          </a:p>
        </p:txBody>
      </p:sp>
      <p:pic>
        <p:nvPicPr>
          <p:cNvPr id="10" name="Picture 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41876" y="409577"/>
            <a:ext cx="4405521" cy="3520437"/>
          </a:xfrm>
          <a:prstGeom prst="rect">
            <a:avLst/>
          </a:prstGeom>
        </p:spPr>
      </p:pic>
    </p:spTree>
    <p:extLst>
      <p:ext uri="{BB962C8B-B14F-4D97-AF65-F5344CB8AC3E}">
        <p14:creationId xmlns:p14="http://schemas.microsoft.com/office/powerpoint/2010/main" val="159770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22" presetClass="entr" presetSubtype="4"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3600693">
            <a:off x="13972477" y="5229393"/>
            <a:ext cx="5816163" cy="402823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467604">
            <a:off x="16358294" y="7160879"/>
            <a:ext cx="3393915" cy="5044715"/>
            <a:chOff x="0" y="0"/>
            <a:chExt cx="3175000" cy="4719320"/>
          </a:xfrm>
        </p:grpSpPr>
        <p:sp>
          <p:nvSpPr>
            <p:cNvPr id="7" name="Freeform 7"/>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8" name="Freeform 8"/>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grpSp>
        <p:nvGrpSpPr>
          <p:cNvPr id="9" name="Group 9"/>
          <p:cNvGrpSpPr>
            <a:grpSpLocks noChangeAspect="1"/>
          </p:cNvGrpSpPr>
          <p:nvPr/>
        </p:nvGrpSpPr>
        <p:grpSpPr>
          <a:xfrm rot="8993439">
            <a:off x="-4226242" y="1052236"/>
            <a:ext cx="5816163" cy="4028232"/>
            <a:chOff x="0" y="0"/>
            <a:chExt cx="3429000" cy="2374900"/>
          </a:xfrm>
        </p:grpSpPr>
        <p:sp>
          <p:nvSpPr>
            <p:cNvPr id="10" name="Freeform 10"/>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11" name="Freeform 11"/>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12" name="Freeform 12"/>
          <p:cNvSpPr/>
          <p:nvPr/>
        </p:nvSpPr>
        <p:spPr>
          <a:xfrm>
            <a:off x="687969" y="-2692472"/>
            <a:ext cx="16912832" cy="15671945"/>
          </a:xfrm>
          <a:custGeom>
            <a:avLst/>
            <a:gdLst/>
            <a:ahLst/>
            <a:cxnLst/>
            <a:rect l="l" t="t" r="r" b="b"/>
            <a:pathLst>
              <a:path w="16912832" h="15671945">
                <a:moveTo>
                  <a:pt x="0" y="0"/>
                </a:moveTo>
                <a:lnTo>
                  <a:pt x="16912832" y="0"/>
                </a:lnTo>
                <a:lnTo>
                  <a:pt x="16912832" y="15671944"/>
                </a:lnTo>
                <a:lnTo>
                  <a:pt x="0" y="15671944"/>
                </a:lnTo>
                <a:lnTo>
                  <a:pt x="0" y="0"/>
                </a:lnTo>
                <a:close/>
              </a:path>
            </a:pathLst>
          </a:custGeom>
          <a:blipFill>
            <a:blip r:embed="rId7"/>
            <a:stretch>
              <a:fillRect/>
            </a:stretch>
          </a:blipFill>
        </p:spPr>
      </p:sp>
      <p:sp>
        <p:nvSpPr>
          <p:cNvPr id="13" name="TextBox 13"/>
          <p:cNvSpPr txBox="1"/>
          <p:nvPr/>
        </p:nvSpPr>
        <p:spPr>
          <a:xfrm>
            <a:off x="1528311" y="6400896"/>
            <a:ext cx="4693550" cy="4474083"/>
          </a:xfrm>
          <a:prstGeom prst="rect">
            <a:avLst/>
          </a:prstGeom>
        </p:spPr>
        <p:txBody>
          <a:bodyPr lIns="0" tIns="0" rIns="0" bIns="0" rtlCol="0" anchor="t">
            <a:spAutoFit/>
          </a:bodyPr>
          <a:lstStyle/>
          <a:p>
            <a:pPr algn="just">
              <a:lnSpc>
                <a:spcPts val="3936"/>
              </a:lnSpc>
            </a:pPr>
            <a:r>
              <a:rPr lang="en-US" sz="3200">
                <a:solidFill>
                  <a:srgbClr val="605048"/>
                </a:solidFill>
                <a:latin typeface="Asap Bold"/>
              </a:rPr>
              <a:t>Là tất cả các lợi ích về vật chất, tinh thần, kinh tế và chính trị liên quan đến từng người, đáp ứng nhu cầu riêng tư và đảm bảo sự tồn tại và phát triển cá nhân.</a:t>
            </a:r>
          </a:p>
          <a:p>
            <a:pPr algn="just">
              <a:lnSpc>
                <a:spcPts val="3936"/>
              </a:lnSpc>
            </a:pPr>
            <a:endParaRPr lang="en-US" sz="3200">
              <a:solidFill>
                <a:srgbClr val="605048"/>
              </a:solidFill>
              <a:latin typeface="Asap Bold"/>
            </a:endParaRPr>
          </a:p>
          <a:p>
            <a:pPr algn="just">
              <a:lnSpc>
                <a:spcPts val="3936"/>
              </a:lnSpc>
            </a:pPr>
            <a:endParaRPr lang="en-US" sz="3200">
              <a:solidFill>
                <a:srgbClr val="605048"/>
              </a:solidFill>
              <a:latin typeface="Asap Bold"/>
            </a:endParaRPr>
          </a:p>
        </p:txBody>
      </p:sp>
      <p:sp>
        <p:nvSpPr>
          <p:cNvPr id="14" name="Freeform 14"/>
          <p:cNvSpPr/>
          <p:nvPr/>
        </p:nvSpPr>
        <p:spPr>
          <a:xfrm>
            <a:off x="1710802" y="1300788"/>
            <a:ext cx="4322751" cy="4290203"/>
          </a:xfrm>
          <a:custGeom>
            <a:avLst/>
            <a:gdLst/>
            <a:ahLst/>
            <a:cxnLst/>
            <a:rect l="l" t="t" r="r" b="b"/>
            <a:pathLst>
              <a:path w="4322751" h="4290203">
                <a:moveTo>
                  <a:pt x="0" y="0"/>
                </a:moveTo>
                <a:lnTo>
                  <a:pt x="4322752" y="0"/>
                </a:lnTo>
                <a:lnTo>
                  <a:pt x="4322752" y="4290203"/>
                </a:lnTo>
                <a:lnTo>
                  <a:pt x="0" y="4290203"/>
                </a:lnTo>
                <a:lnTo>
                  <a:pt x="0" y="0"/>
                </a:lnTo>
                <a:close/>
              </a:path>
            </a:pathLst>
          </a:custGeom>
          <a:blipFill>
            <a:blip r:embed="rId8"/>
            <a:stretch>
              <a:fillRect l="-32865" t="-4176" r="-29904" b="-7756"/>
            </a:stretch>
          </a:blipFill>
        </p:spPr>
      </p:sp>
      <p:sp>
        <p:nvSpPr>
          <p:cNvPr id="15" name="Freeform 15"/>
          <p:cNvSpPr/>
          <p:nvPr/>
        </p:nvSpPr>
        <p:spPr>
          <a:xfrm>
            <a:off x="7017317" y="1300788"/>
            <a:ext cx="4322751" cy="4290203"/>
          </a:xfrm>
          <a:custGeom>
            <a:avLst/>
            <a:gdLst/>
            <a:ahLst/>
            <a:cxnLst/>
            <a:rect l="l" t="t" r="r" b="b"/>
            <a:pathLst>
              <a:path w="4322751" h="4290203">
                <a:moveTo>
                  <a:pt x="0" y="0"/>
                </a:moveTo>
                <a:lnTo>
                  <a:pt x="4322752" y="0"/>
                </a:lnTo>
                <a:lnTo>
                  <a:pt x="4322752" y="4290203"/>
                </a:lnTo>
                <a:lnTo>
                  <a:pt x="0" y="4290203"/>
                </a:lnTo>
                <a:lnTo>
                  <a:pt x="0" y="0"/>
                </a:lnTo>
                <a:close/>
              </a:path>
            </a:pathLst>
          </a:custGeom>
          <a:blipFill>
            <a:blip r:embed="rId8"/>
            <a:stretch>
              <a:fillRect l="-32865" t="-4176" r="-29904" b="-7756"/>
            </a:stretch>
          </a:blipFill>
        </p:spPr>
      </p:sp>
      <p:sp>
        <p:nvSpPr>
          <p:cNvPr id="16" name="Freeform 16"/>
          <p:cNvSpPr/>
          <p:nvPr/>
        </p:nvSpPr>
        <p:spPr>
          <a:xfrm>
            <a:off x="12135525" y="1300788"/>
            <a:ext cx="4322751" cy="4290203"/>
          </a:xfrm>
          <a:custGeom>
            <a:avLst/>
            <a:gdLst/>
            <a:ahLst/>
            <a:cxnLst/>
            <a:rect l="l" t="t" r="r" b="b"/>
            <a:pathLst>
              <a:path w="4322751" h="4290203">
                <a:moveTo>
                  <a:pt x="0" y="0"/>
                </a:moveTo>
                <a:lnTo>
                  <a:pt x="4322751" y="0"/>
                </a:lnTo>
                <a:lnTo>
                  <a:pt x="4322751" y="4290203"/>
                </a:lnTo>
                <a:lnTo>
                  <a:pt x="0" y="4290203"/>
                </a:lnTo>
                <a:lnTo>
                  <a:pt x="0" y="0"/>
                </a:lnTo>
                <a:close/>
              </a:path>
            </a:pathLst>
          </a:custGeom>
          <a:blipFill>
            <a:blip r:embed="rId8"/>
            <a:stretch>
              <a:fillRect l="-32865" t="-4176" r="-29904" b="-7756"/>
            </a:stretch>
          </a:blipFill>
        </p:spPr>
      </p:sp>
      <p:sp>
        <p:nvSpPr>
          <p:cNvPr id="17" name="Freeform 17"/>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9"/>
            <a:stretch>
              <a:fillRect/>
            </a:stretch>
          </a:blipFill>
        </p:spPr>
      </p:sp>
      <p:sp>
        <p:nvSpPr>
          <p:cNvPr id="18" name="Freeform 18"/>
          <p:cNvSpPr/>
          <p:nvPr/>
        </p:nvSpPr>
        <p:spPr>
          <a:xfrm>
            <a:off x="2011476" y="1638904"/>
            <a:ext cx="3696236" cy="3694978"/>
          </a:xfrm>
          <a:custGeom>
            <a:avLst/>
            <a:gdLst/>
            <a:ahLst/>
            <a:cxnLst/>
            <a:rect l="l" t="t" r="r" b="b"/>
            <a:pathLst>
              <a:path w="3696236" h="3694978">
                <a:moveTo>
                  <a:pt x="0" y="0"/>
                </a:moveTo>
                <a:lnTo>
                  <a:pt x="3696236" y="0"/>
                </a:lnTo>
                <a:lnTo>
                  <a:pt x="3696236" y="3694979"/>
                </a:lnTo>
                <a:lnTo>
                  <a:pt x="0" y="3694979"/>
                </a:lnTo>
                <a:lnTo>
                  <a:pt x="0" y="0"/>
                </a:lnTo>
                <a:close/>
              </a:path>
            </a:pathLst>
          </a:custGeom>
          <a:blipFill>
            <a:blip r:embed="rId10"/>
            <a:stretch>
              <a:fillRect l="-38858" r="-38858"/>
            </a:stretch>
          </a:blipFill>
        </p:spPr>
      </p:sp>
      <p:sp>
        <p:nvSpPr>
          <p:cNvPr id="19" name="Freeform 19"/>
          <p:cNvSpPr/>
          <p:nvPr/>
        </p:nvSpPr>
        <p:spPr>
          <a:xfrm>
            <a:off x="7311365" y="1638904"/>
            <a:ext cx="3714568" cy="3694978"/>
          </a:xfrm>
          <a:custGeom>
            <a:avLst/>
            <a:gdLst/>
            <a:ahLst/>
            <a:cxnLst/>
            <a:rect l="l" t="t" r="r" b="b"/>
            <a:pathLst>
              <a:path w="3714568" h="3694978">
                <a:moveTo>
                  <a:pt x="0" y="0"/>
                </a:moveTo>
                <a:lnTo>
                  <a:pt x="3714569" y="0"/>
                </a:lnTo>
                <a:lnTo>
                  <a:pt x="3714569" y="3694979"/>
                </a:lnTo>
                <a:lnTo>
                  <a:pt x="0" y="3694979"/>
                </a:lnTo>
                <a:lnTo>
                  <a:pt x="0" y="0"/>
                </a:lnTo>
                <a:close/>
              </a:path>
            </a:pathLst>
          </a:custGeom>
          <a:blipFill>
            <a:blip r:embed="rId11"/>
            <a:stretch>
              <a:fillRect l="-24651" r="-24651"/>
            </a:stretch>
          </a:blipFill>
        </p:spPr>
      </p:sp>
      <p:sp>
        <p:nvSpPr>
          <p:cNvPr id="20" name="Freeform 20"/>
          <p:cNvSpPr/>
          <p:nvPr/>
        </p:nvSpPr>
        <p:spPr>
          <a:xfrm>
            <a:off x="12347793" y="1615760"/>
            <a:ext cx="3781091" cy="3718122"/>
          </a:xfrm>
          <a:custGeom>
            <a:avLst/>
            <a:gdLst/>
            <a:ahLst/>
            <a:cxnLst/>
            <a:rect l="l" t="t" r="r" b="b"/>
            <a:pathLst>
              <a:path w="3781091" h="3718122">
                <a:moveTo>
                  <a:pt x="0" y="0"/>
                </a:moveTo>
                <a:lnTo>
                  <a:pt x="3781090" y="0"/>
                </a:lnTo>
                <a:lnTo>
                  <a:pt x="3781090" y="3718123"/>
                </a:lnTo>
                <a:lnTo>
                  <a:pt x="0" y="3718123"/>
                </a:lnTo>
                <a:lnTo>
                  <a:pt x="0" y="0"/>
                </a:lnTo>
                <a:close/>
              </a:path>
            </a:pathLst>
          </a:custGeom>
          <a:blipFill>
            <a:blip r:embed="rId12"/>
            <a:stretch>
              <a:fillRect l="-23797" r="-23797"/>
            </a:stretch>
          </a:blipFill>
        </p:spPr>
      </p:sp>
      <p:sp>
        <p:nvSpPr>
          <p:cNvPr id="21" name="TextBox 21"/>
          <p:cNvSpPr txBox="1"/>
          <p:nvPr/>
        </p:nvSpPr>
        <p:spPr>
          <a:xfrm>
            <a:off x="1522495" y="5887054"/>
            <a:ext cx="4699367" cy="380492"/>
          </a:xfrm>
          <a:prstGeom prst="rect">
            <a:avLst/>
          </a:prstGeom>
        </p:spPr>
        <p:txBody>
          <a:bodyPr lIns="0" tIns="0" rIns="0" bIns="0" rtlCol="0" anchor="t">
            <a:spAutoFit/>
          </a:bodyPr>
          <a:lstStyle/>
          <a:p>
            <a:pPr algn="ctr">
              <a:lnSpc>
                <a:spcPts val="2583"/>
              </a:lnSpc>
            </a:pPr>
            <a:r>
              <a:rPr lang="en-US" sz="3399" spc="91">
                <a:solidFill>
                  <a:srgbClr val="000000"/>
                </a:solidFill>
                <a:latin typeface="Asap Bold"/>
              </a:rPr>
              <a:t>1. Lợi ích cá nhân </a:t>
            </a:r>
          </a:p>
        </p:txBody>
      </p:sp>
      <p:sp>
        <p:nvSpPr>
          <p:cNvPr id="22" name="TextBox 22"/>
          <p:cNvSpPr txBox="1"/>
          <p:nvPr/>
        </p:nvSpPr>
        <p:spPr>
          <a:xfrm>
            <a:off x="6432819" y="5962466"/>
            <a:ext cx="5191073" cy="380492"/>
          </a:xfrm>
          <a:prstGeom prst="rect">
            <a:avLst/>
          </a:prstGeom>
        </p:spPr>
        <p:txBody>
          <a:bodyPr lIns="0" tIns="0" rIns="0" bIns="0" rtlCol="0" anchor="t">
            <a:spAutoFit/>
          </a:bodyPr>
          <a:lstStyle/>
          <a:p>
            <a:pPr algn="ctr">
              <a:lnSpc>
                <a:spcPts val="2583"/>
              </a:lnSpc>
            </a:pPr>
            <a:r>
              <a:rPr lang="en-US" sz="3399" spc="91">
                <a:solidFill>
                  <a:srgbClr val="000000"/>
                </a:solidFill>
                <a:latin typeface="Asap Bold"/>
              </a:rPr>
              <a:t>2. Lợi ích doanh nghiệp</a:t>
            </a:r>
          </a:p>
        </p:txBody>
      </p:sp>
      <p:sp>
        <p:nvSpPr>
          <p:cNvPr id="23" name="TextBox 23"/>
          <p:cNvSpPr txBox="1"/>
          <p:nvPr/>
        </p:nvSpPr>
        <p:spPr>
          <a:xfrm>
            <a:off x="11925342" y="5962466"/>
            <a:ext cx="4743116" cy="380492"/>
          </a:xfrm>
          <a:prstGeom prst="rect">
            <a:avLst/>
          </a:prstGeom>
        </p:spPr>
        <p:txBody>
          <a:bodyPr lIns="0" tIns="0" rIns="0" bIns="0" rtlCol="0" anchor="t">
            <a:spAutoFit/>
          </a:bodyPr>
          <a:lstStyle/>
          <a:p>
            <a:pPr algn="ctr">
              <a:lnSpc>
                <a:spcPts val="2583"/>
              </a:lnSpc>
            </a:pPr>
            <a:r>
              <a:rPr lang="en-US" sz="3399" spc="91">
                <a:solidFill>
                  <a:srgbClr val="000000"/>
                </a:solidFill>
                <a:latin typeface="Asap Bold"/>
              </a:rPr>
              <a:t>3. Lợi ích xã hội</a:t>
            </a:r>
          </a:p>
        </p:txBody>
      </p:sp>
      <p:sp>
        <p:nvSpPr>
          <p:cNvPr id="24" name="TextBox 24"/>
          <p:cNvSpPr txBox="1"/>
          <p:nvPr/>
        </p:nvSpPr>
        <p:spPr>
          <a:xfrm>
            <a:off x="2742780" y="483914"/>
            <a:ext cx="14516520" cy="654949"/>
          </a:xfrm>
          <a:prstGeom prst="rect">
            <a:avLst/>
          </a:prstGeom>
        </p:spPr>
        <p:txBody>
          <a:bodyPr lIns="0" tIns="0" rIns="0" bIns="0" rtlCol="0" anchor="t">
            <a:spAutoFit/>
          </a:bodyPr>
          <a:lstStyle/>
          <a:p>
            <a:pPr algn="ctr">
              <a:lnSpc>
                <a:spcPts val="5360"/>
              </a:lnSpc>
              <a:spcBef>
                <a:spcPct val="0"/>
              </a:spcBef>
            </a:pPr>
            <a:r>
              <a:rPr lang="en-US" sz="3828">
                <a:solidFill>
                  <a:srgbClr val="605048"/>
                </a:solidFill>
                <a:latin typeface="Asap Bold"/>
              </a:rPr>
              <a:t>ĐIỀU HÒA LỢI ÍCH GIỮA CÁ NHÂN – DOANH NGHIỆP – XÃ HỘI</a:t>
            </a:r>
          </a:p>
        </p:txBody>
      </p:sp>
      <p:sp>
        <p:nvSpPr>
          <p:cNvPr id="25" name="TextBox 25"/>
          <p:cNvSpPr txBox="1"/>
          <p:nvPr/>
        </p:nvSpPr>
        <p:spPr>
          <a:xfrm>
            <a:off x="6831918" y="6476308"/>
            <a:ext cx="4693550" cy="3978783"/>
          </a:xfrm>
          <a:prstGeom prst="rect">
            <a:avLst/>
          </a:prstGeom>
        </p:spPr>
        <p:txBody>
          <a:bodyPr lIns="0" tIns="0" rIns="0" bIns="0" rtlCol="0" anchor="t">
            <a:spAutoFit/>
          </a:bodyPr>
          <a:lstStyle/>
          <a:p>
            <a:pPr algn="just">
              <a:lnSpc>
                <a:spcPts val="3936"/>
              </a:lnSpc>
            </a:pPr>
            <a:r>
              <a:rPr lang="en-US" sz="3200">
                <a:solidFill>
                  <a:srgbClr val="605048"/>
                </a:solidFill>
                <a:latin typeface="Asap Bold"/>
              </a:rPr>
              <a:t>Là cải thiện việc làm, tăng cạnh tranh, nâng cao chất lượng sản phẩm và dịch vụ, giảm giá thành, và đáp ứng nhu cầu xã hội.</a:t>
            </a:r>
          </a:p>
          <a:p>
            <a:pPr algn="just">
              <a:lnSpc>
                <a:spcPts val="3936"/>
              </a:lnSpc>
            </a:pPr>
            <a:endParaRPr lang="en-US" sz="3200">
              <a:solidFill>
                <a:srgbClr val="605048"/>
              </a:solidFill>
              <a:latin typeface="Asap Bold"/>
            </a:endParaRPr>
          </a:p>
          <a:p>
            <a:pPr algn="just">
              <a:lnSpc>
                <a:spcPts val="3936"/>
              </a:lnSpc>
            </a:pPr>
            <a:endParaRPr lang="en-US" sz="3200">
              <a:solidFill>
                <a:srgbClr val="605048"/>
              </a:solidFill>
              <a:latin typeface="Asap Bold"/>
            </a:endParaRPr>
          </a:p>
          <a:p>
            <a:pPr algn="just">
              <a:lnSpc>
                <a:spcPts val="3936"/>
              </a:lnSpc>
            </a:pPr>
            <a:endParaRPr lang="en-US" sz="3200">
              <a:solidFill>
                <a:srgbClr val="605048"/>
              </a:solidFill>
              <a:latin typeface="Asap Bold"/>
            </a:endParaRPr>
          </a:p>
        </p:txBody>
      </p:sp>
      <p:sp>
        <p:nvSpPr>
          <p:cNvPr id="26" name="TextBox 26"/>
          <p:cNvSpPr txBox="1"/>
          <p:nvPr/>
        </p:nvSpPr>
        <p:spPr>
          <a:xfrm>
            <a:off x="12135525" y="6552508"/>
            <a:ext cx="4693550" cy="3978783"/>
          </a:xfrm>
          <a:prstGeom prst="rect">
            <a:avLst/>
          </a:prstGeom>
        </p:spPr>
        <p:txBody>
          <a:bodyPr lIns="0" tIns="0" rIns="0" bIns="0" rtlCol="0" anchor="t">
            <a:spAutoFit/>
          </a:bodyPr>
          <a:lstStyle/>
          <a:p>
            <a:pPr algn="just">
              <a:lnSpc>
                <a:spcPts val="3936"/>
              </a:lnSpc>
            </a:pPr>
            <a:r>
              <a:rPr lang="en-US" sz="3200">
                <a:solidFill>
                  <a:srgbClr val="605048"/>
                </a:solidFill>
                <a:latin typeface="Asap Bold"/>
              </a:rPr>
              <a:t>Là thể hiện để thỏa mãn nhu cầu chung cho toàn xã hội, bảo đảm sự tồn tại và phát triển qua các giai đoạn lịch sử, thể hiện các quan hệ cơ bản và lâu dài. </a:t>
            </a:r>
          </a:p>
          <a:p>
            <a:pPr algn="just">
              <a:lnSpc>
                <a:spcPts val="3936"/>
              </a:lnSpc>
            </a:pPr>
            <a:endParaRPr lang="en-US" sz="3200">
              <a:solidFill>
                <a:srgbClr val="605048"/>
              </a:solidFill>
              <a:latin typeface="Asap Bold"/>
            </a:endParaRPr>
          </a:p>
          <a:p>
            <a:pPr algn="just">
              <a:lnSpc>
                <a:spcPts val="3936"/>
              </a:lnSpc>
            </a:pPr>
            <a:endParaRPr lang="en-US" sz="3200">
              <a:solidFill>
                <a:srgbClr val="605048"/>
              </a:solidFill>
              <a:latin typeface="Asap Bold"/>
            </a:endParaRPr>
          </a:p>
        </p:txBody>
      </p:sp>
      <p:grpSp>
        <p:nvGrpSpPr>
          <p:cNvPr id="27" name="Group 27"/>
          <p:cNvGrpSpPr/>
          <p:nvPr/>
        </p:nvGrpSpPr>
        <p:grpSpPr>
          <a:xfrm>
            <a:off x="2011476" y="229419"/>
            <a:ext cx="1071369" cy="1071369"/>
            <a:chOff x="0" y="0"/>
            <a:chExt cx="1428492" cy="1428492"/>
          </a:xfrm>
        </p:grpSpPr>
        <p:grpSp>
          <p:nvGrpSpPr>
            <p:cNvPr id="28" name="Group 28"/>
            <p:cNvGrpSpPr/>
            <p:nvPr/>
          </p:nvGrpSpPr>
          <p:grpSpPr>
            <a:xfrm>
              <a:off x="0" y="0"/>
              <a:ext cx="1428492" cy="1428492"/>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30" name="TextBox 30"/>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31" name="TextBox 31"/>
            <p:cNvSpPr txBox="1"/>
            <p:nvPr/>
          </p:nvSpPr>
          <p:spPr>
            <a:xfrm>
              <a:off x="451593" y="76697"/>
              <a:ext cx="525305" cy="1179848"/>
            </a:xfrm>
            <a:prstGeom prst="rect">
              <a:avLst/>
            </a:prstGeom>
          </p:spPr>
          <p:txBody>
            <a:bodyPr lIns="0" tIns="0" rIns="0" bIns="0" rtlCol="0" anchor="t">
              <a:spAutoFit/>
            </a:bodyPr>
            <a:lstStyle/>
            <a:p>
              <a:pPr algn="r">
                <a:lnSpc>
                  <a:spcPts val="7492"/>
                </a:lnSpc>
              </a:pPr>
              <a:r>
                <a:rPr lang="en-US" sz="5351">
                  <a:solidFill>
                    <a:srgbClr val="605048"/>
                  </a:solidFill>
                  <a:latin typeface="Carelia"/>
                </a:rPr>
                <a:t>b</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848537" y="2218435"/>
            <a:ext cx="11302659" cy="8305899"/>
          </a:xfrm>
          <a:custGeom>
            <a:avLst/>
            <a:gdLst/>
            <a:ahLst/>
            <a:cxnLst/>
            <a:rect l="l" t="t" r="r" b="b"/>
            <a:pathLst>
              <a:path w="11302659" h="8305899">
                <a:moveTo>
                  <a:pt x="0" y="0"/>
                </a:moveTo>
                <a:lnTo>
                  <a:pt x="11302659" y="0"/>
                </a:lnTo>
                <a:lnTo>
                  <a:pt x="11302659" y="8305899"/>
                </a:lnTo>
                <a:lnTo>
                  <a:pt x="0" y="8305899"/>
                </a:lnTo>
                <a:lnTo>
                  <a:pt x="0" y="0"/>
                </a:lnTo>
                <a:close/>
              </a:path>
            </a:pathLst>
          </a:custGeom>
          <a:blipFill>
            <a:blip r:embed="rId3"/>
            <a:stretch>
              <a:fillRect/>
            </a:stretch>
          </a:blipFill>
        </p:spPr>
      </p:sp>
      <p:sp>
        <p:nvSpPr>
          <p:cNvPr id="4" name="Freeform 4"/>
          <p:cNvSpPr/>
          <p:nvPr/>
        </p:nvSpPr>
        <p:spPr>
          <a:xfrm rot="8718388">
            <a:off x="11706094" y="6808311"/>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4"/>
            <a:stretch>
              <a:fillRect/>
            </a:stretch>
          </a:blipFill>
        </p:spPr>
      </p:sp>
      <p:grpSp>
        <p:nvGrpSpPr>
          <p:cNvPr id="5" name="Group 5"/>
          <p:cNvGrpSpPr/>
          <p:nvPr/>
        </p:nvGrpSpPr>
        <p:grpSpPr>
          <a:xfrm>
            <a:off x="1406021" y="648726"/>
            <a:ext cx="1300526" cy="1300526"/>
            <a:chOff x="0" y="0"/>
            <a:chExt cx="1734035" cy="1734035"/>
          </a:xfrm>
        </p:grpSpPr>
        <p:grpSp>
          <p:nvGrpSpPr>
            <p:cNvPr id="6" name="Group 6"/>
            <p:cNvGrpSpPr/>
            <p:nvPr/>
          </p:nvGrpSpPr>
          <p:grpSpPr>
            <a:xfrm>
              <a:off x="0" y="0"/>
              <a:ext cx="1734035" cy="173403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9" name="TextBox 9"/>
            <p:cNvSpPr txBox="1"/>
            <p:nvPr/>
          </p:nvSpPr>
          <p:spPr>
            <a:xfrm>
              <a:off x="548185" y="84900"/>
              <a:ext cx="637664" cy="1440410"/>
            </a:xfrm>
            <a:prstGeom prst="rect">
              <a:avLst/>
            </a:prstGeom>
          </p:spPr>
          <p:txBody>
            <a:bodyPr lIns="0" tIns="0" rIns="0" bIns="0" rtlCol="0" anchor="t">
              <a:spAutoFit/>
            </a:bodyPr>
            <a:lstStyle/>
            <a:p>
              <a:pPr algn="r">
                <a:lnSpc>
                  <a:spcPts val="9094"/>
                </a:lnSpc>
              </a:pPr>
              <a:r>
                <a:rPr lang="en-US" sz="6496">
                  <a:solidFill>
                    <a:srgbClr val="605048"/>
                  </a:solidFill>
                  <a:latin typeface="Carelia"/>
                </a:rPr>
                <a:t>c</a:t>
              </a:r>
            </a:p>
          </p:txBody>
        </p:sp>
      </p:grpSp>
      <p:sp>
        <p:nvSpPr>
          <p:cNvPr id="10" name="Freeform 10"/>
          <p:cNvSpPr/>
          <p:nvPr/>
        </p:nvSpPr>
        <p:spPr>
          <a:xfrm>
            <a:off x="11891405" y="2361666"/>
            <a:ext cx="6396595" cy="3799811"/>
          </a:xfrm>
          <a:custGeom>
            <a:avLst/>
            <a:gdLst/>
            <a:ahLst/>
            <a:cxnLst/>
            <a:rect l="l" t="t" r="r" b="b"/>
            <a:pathLst>
              <a:path w="6396595" h="3799811">
                <a:moveTo>
                  <a:pt x="0" y="0"/>
                </a:moveTo>
                <a:lnTo>
                  <a:pt x="6396595" y="0"/>
                </a:lnTo>
                <a:lnTo>
                  <a:pt x="6396595" y="3799812"/>
                </a:lnTo>
                <a:lnTo>
                  <a:pt x="0" y="3799812"/>
                </a:lnTo>
                <a:lnTo>
                  <a:pt x="0" y="0"/>
                </a:lnTo>
                <a:close/>
              </a:path>
            </a:pathLst>
          </a:custGeom>
          <a:blipFill>
            <a:blip r:embed="rId5"/>
            <a:stretch>
              <a:fillRect t="-5212"/>
            </a:stretch>
          </a:blipFill>
        </p:spPr>
      </p:sp>
      <p:sp>
        <p:nvSpPr>
          <p:cNvPr id="11" name="Freeform 11"/>
          <p:cNvSpPr/>
          <p:nvPr/>
        </p:nvSpPr>
        <p:spPr>
          <a:xfrm>
            <a:off x="11891405" y="6161478"/>
            <a:ext cx="6396595" cy="3358212"/>
          </a:xfrm>
          <a:custGeom>
            <a:avLst/>
            <a:gdLst/>
            <a:ahLst/>
            <a:cxnLst/>
            <a:rect l="l" t="t" r="r" b="b"/>
            <a:pathLst>
              <a:path w="6396595" h="3358212">
                <a:moveTo>
                  <a:pt x="0" y="0"/>
                </a:moveTo>
                <a:lnTo>
                  <a:pt x="6396595" y="0"/>
                </a:lnTo>
                <a:lnTo>
                  <a:pt x="6396595" y="3358212"/>
                </a:lnTo>
                <a:lnTo>
                  <a:pt x="0" y="3358212"/>
                </a:lnTo>
                <a:lnTo>
                  <a:pt x="0" y="0"/>
                </a:lnTo>
                <a:close/>
              </a:path>
            </a:pathLst>
          </a:custGeom>
          <a:blipFill>
            <a:blip r:embed="rId6"/>
            <a:stretch>
              <a:fillRect/>
            </a:stretch>
          </a:blipFill>
        </p:spPr>
      </p:sp>
      <p:sp>
        <p:nvSpPr>
          <p:cNvPr id="12" name="TextBox 12"/>
          <p:cNvSpPr txBox="1"/>
          <p:nvPr/>
        </p:nvSpPr>
        <p:spPr>
          <a:xfrm rot="6851">
            <a:off x="1865271" y="2619259"/>
            <a:ext cx="9621094" cy="993903"/>
          </a:xfrm>
          <a:prstGeom prst="rect">
            <a:avLst/>
          </a:prstGeom>
        </p:spPr>
        <p:txBody>
          <a:bodyPr lIns="0" tIns="0" rIns="0" bIns="0" rtlCol="0" anchor="t">
            <a:spAutoFit/>
          </a:bodyPr>
          <a:lstStyle/>
          <a:p>
            <a:pPr marL="0" lvl="0" indent="0" algn="ctr">
              <a:lnSpc>
                <a:spcPts val="7684"/>
              </a:lnSpc>
            </a:pPr>
            <a:r>
              <a:rPr lang="en-US" sz="6800" spc="40">
                <a:solidFill>
                  <a:srgbClr val="605048"/>
                </a:solidFill>
                <a:latin typeface="Noto Sans Bold"/>
              </a:rPr>
              <a:t>Khái Niệm</a:t>
            </a:r>
          </a:p>
        </p:txBody>
      </p:sp>
      <p:sp>
        <p:nvSpPr>
          <p:cNvPr id="13" name="TextBox 13"/>
          <p:cNvSpPr txBox="1"/>
          <p:nvPr/>
        </p:nvSpPr>
        <p:spPr>
          <a:xfrm rot="9068">
            <a:off x="1638074" y="3778943"/>
            <a:ext cx="10075488" cy="2306956"/>
          </a:xfrm>
          <a:prstGeom prst="rect">
            <a:avLst/>
          </a:prstGeom>
        </p:spPr>
        <p:txBody>
          <a:bodyPr lIns="0" tIns="0" rIns="0" bIns="0" rtlCol="0" anchor="t">
            <a:spAutoFit/>
          </a:bodyPr>
          <a:lstStyle/>
          <a:p>
            <a:pPr>
              <a:lnSpc>
                <a:spcPts val="4619"/>
              </a:lnSpc>
            </a:pPr>
            <a:r>
              <a:rPr lang="en-US" sz="3299">
                <a:solidFill>
                  <a:srgbClr val="605048"/>
                </a:solidFill>
                <a:latin typeface="Montserrat Bold Italics"/>
              </a:rPr>
              <a:t>Phân phối thu nhập công bằng là yếu tố quan trọng để đảm bảo hài hòa các lợi ích kinh tế và đời sống xã hội.</a:t>
            </a:r>
          </a:p>
          <a:p>
            <a:pPr>
              <a:lnSpc>
                <a:spcPts val="4619"/>
              </a:lnSpc>
            </a:pPr>
            <a:endParaRPr lang="en-US" sz="3299">
              <a:solidFill>
                <a:srgbClr val="605048"/>
              </a:solidFill>
              <a:latin typeface="Montserrat Bold Italics"/>
            </a:endParaRPr>
          </a:p>
        </p:txBody>
      </p:sp>
      <p:sp>
        <p:nvSpPr>
          <p:cNvPr id="14" name="TextBox 14"/>
          <p:cNvSpPr txBox="1"/>
          <p:nvPr/>
        </p:nvSpPr>
        <p:spPr>
          <a:xfrm rot="9068">
            <a:off x="1638842" y="5785105"/>
            <a:ext cx="9380115" cy="2887981"/>
          </a:xfrm>
          <a:prstGeom prst="rect">
            <a:avLst/>
          </a:prstGeom>
        </p:spPr>
        <p:txBody>
          <a:bodyPr lIns="0" tIns="0" rIns="0" bIns="0" rtlCol="0" anchor="t">
            <a:spAutoFit/>
          </a:bodyPr>
          <a:lstStyle/>
          <a:p>
            <a:pPr algn="just">
              <a:lnSpc>
                <a:spcPts val="4619"/>
              </a:lnSpc>
            </a:pPr>
            <a:r>
              <a:rPr lang="en-US" sz="3299">
                <a:solidFill>
                  <a:srgbClr val="605048"/>
                </a:solidFill>
                <a:latin typeface="Montserrat Bold"/>
              </a:rPr>
              <a:t>Có hai quan niệm chính về công bằng trong phân phối: </a:t>
            </a:r>
          </a:p>
          <a:p>
            <a:pPr marL="712464" lvl="1" indent="-356232" algn="just">
              <a:lnSpc>
                <a:spcPts val="4619"/>
              </a:lnSpc>
              <a:buFont typeface="Arial"/>
              <a:buChar char="•"/>
            </a:pPr>
            <a:r>
              <a:rPr lang="en-US" sz="3299">
                <a:solidFill>
                  <a:srgbClr val="605048"/>
                </a:solidFill>
                <a:latin typeface="Montserrat Bold"/>
              </a:rPr>
              <a:t>1. Công bằng theo mức độ </a:t>
            </a:r>
          </a:p>
          <a:p>
            <a:pPr marL="712464" lvl="1" indent="-356232" algn="just">
              <a:lnSpc>
                <a:spcPts val="4619"/>
              </a:lnSpc>
              <a:buFont typeface="Arial"/>
              <a:buChar char="•"/>
            </a:pPr>
            <a:r>
              <a:rPr lang="en-US" sz="3299">
                <a:solidFill>
                  <a:srgbClr val="605048"/>
                </a:solidFill>
                <a:latin typeface="Montserrat Bold"/>
              </a:rPr>
              <a:t>2. Công bằng theo chức năng</a:t>
            </a:r>
          </a:p>
          <a:p>
            <a:pPr algn="just">
              <a:lnSpc>
                <a:spcPts val="4619"/>
              </a:lnSpc>
            </a:pPr>
            <a:endParaRPr lang="en-US" sz="3299">
              <a:solidFill>
                <a:srgbClr val="605048"/>
              </a:solidFill>
              <a:latin typeface="Montserrat Bold"/>
            </a:endParaRPr>
          </a:p>
        </p:txBody>
      </p:sp>
      <p:sp>
        <p:nvSpPr>
          <p:cNvPr id="15" name="TextBox 15"/>
          <p:cNvSpPr txBox="1"/>
          <p:nvPr/>
        </p:nvSpPr>
        <p:spPr>
          <a:xfrm>
            <a:off x="3017058" y="543951"/>
            <a:ext cx="15097923" cy="1607809"/>
          </a:xfrm>
          <a:prstGeom prst="rect">
            <a:avLst/>
          </a:prstGeom>
        </p:spPr>
        <p:txBody>
          <a:bodyPr lIns="0" tIns="0" rIns="0" bIns="0" rtlCol="0" anchor="t">
            <a:spAutoFit/>
          </a:bodyPr>
          <a:lstStyle/>
          <a:p>
            <a:pPr>
              <a:lnSpc>
                <a:spcPts val="6405"/>
              </a:lnSpc>
              <a:spcBef>
                <a:spcPct val="0"/>
              </a:spcBef>
            </a:pPr>
            <a:r>
              <a:rPr lang="en-US" sz="4575">
                <a:solidFill>
                  <a:srgbClr val="605048"/>
                </a:solidFill>
                <a:latin typeface="Asap Bold"/>
              </a:rPr>
              <a:t>KIỂM SOÁT, NGĂN NGỪA CÁC QUAN HỆ CÓ ẢNH HƯỞNG TIÊU CỰC ĐẾN XÃ HỘI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809005" y="-2346261"/>
            <a:ext cx="16912832" cy="15671945"/>
          </a:xfrm>
          <a:custGeom>
            <a:avLst/>
            <a:gdLst/>
            <a:ahLst/>
            <a:cxnLst/>
            <a:rect l="l" t="t" r="r" b="b"/>
            <a:pathLst>
              <a:path w="16912832" h="15671945">
                <a:moveTo>
                  <a:pt x="0" y="0"/>
                </a:moveTo>
                <a:lnTo>
                  <a:pt x="16912832" y="0"/>
                </a:lnTo>
                <a:lnTo>
                  <a:pt x="16912832" y="15671945"/>
                </a:lnTo>
                <a:lnTo>
                  <a:pt x="0" y="15671945"/>
                </a:lnTo>
                <a:lnTo>
                  <a:pt x="0" y="0"/>
                </a:lnTo>
                <a:close/>
              </a:path>
            </a:pathLst>
          </a:custGeom>
          <a:blipFill>
            <a:blip r:embed="rId3"/>
            <a:stretch>
              <a:fillRect/>
            </a:stretch>
          </a:blipFill>
        </p:spPr>
      </p:sp>
      <p:grpSp>
        <p:nvGrpSpPr>
          <p:cNvPr id="4" name="Group 4"/>
          <p:cNvGrpSpPr>
            <a:grpSpLocks noChangeAspect="1"/>
          </p:cNvGrpSpPr>
          <p:nvPr/>
        </p:nvGrpSpPr>
        <p:grpSpPr>
          <a:xfrm rot="3600693">
            <a:off x="15658833" y="7527931"/>
            <a:ext cx="5816163" cy="4028232"/>
            <a:chOff x="0" y="0"/>
            <a:chExt cx="3429000" cy="2374900"/>
          </a:xfrm>
        </p:grpSpPr>
        <p:sp>
          <p:nvSpPr>
            <p:cNvPr id="5" name="Freeform 5"/>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6" name="Freeform 6"/>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grpSp>
        <p:nvGrpSpPr>
          <p:cNvPr id="7" name="Group 7"/>
          <p:cNvGrpSpPr>
            <a:grpSpLocks noChangeAspect="1"/>
          </p:cNvGrpSpPr>
          <p:nvPr/>
        </p:nvGrpSpPr>
        <p:grpSpPr>
          <a:xfrm rot="8993439">
            <a:off x="-4226242" y="1052236"/>
            <a:ext cx="5816163" cy="4028232"/>
            <a:chOff x="0" y="0"/>
            <a:chExt cx="3429000" cy="2374900"/>
          </a:xfrm>
        </p:grpSpPr>
        <p:sp>
          <p:nvSpPr>
            <p:cNvPr id="8" name="Freeform 8"/>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4"/>
              <a:stretch>
                <a:fillRect t="-278" b="-278"/>
              </a:stretch>
            </a:blipFill>
          </p:spPr>
        </p:sp>
        <p:sp>
          <p:nvSpPr>
            <p:cNvPr id="9" name="Freeform 9"/>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5"/>
              <a:stretch>
                <a:fillRect l="-2902" t="-10996" r="-2492" b="-11124"/>
              </a:stretch>
            </a:blipFill>
          </p:spPr>
        </p:sp>
      </p:grpSp>
      <p:sp>
        <p:nvSpPr>
          <p:cNvPr id="10" name="Freeform 10"/>
          <p:cNvSpPr/>
          <p:nvPr/>
        </p:nvSpPr>
        <p:spPr>
          <a:xfrm rot="-4808875">
            <a:off x="-2207868" y="-909253"/>
            <a:ext cx="3944942" cy="3875906"/>
          </a:xfrm>
          <a:custGeom>
            <a:avLst/>
            <a:gdLst/>
            <a:ahLst/>
            <a:cxnLst/>
            <a:rect l="l" t="t" r="r" b="b"/>
            <a:pathLst>
              <a:path w="3944942" h="3875906">
                <a:moveTo>
                  <a:pt x="0" y="0"/>
                </a:moveTo>
                <a:lnTo>
                  <a:pt x="3944942" y="0"/>
                </a:lnTo>
                <a:lnTo>
                  <a:pt x="3944942" y="3875906"/>
                </a:lnTo>
                <a:lnTo>
                  <a:pt x="0" y="3875906"/>
                </a:lnTo>
                <a:lnTo>
                  <a:pt x="0" y="0"/>
                </a:lnTo>
                <a:close/>
              </a:path>
            </a:pathLst>
          </a:custGeom>
          <a:blipFill>
            <a:blip r:embed="rId6"/>
            <a:stretch>
              <a:fillRect/>
            </a:stretch>
          </a:blipFill>
        </p:spPr>
      </p:sp>
      <p:sp>
        <p:nvSpPr>
          <p:cNvPr id="11" name="AutoShape 11"/>
          <p:cNvSpPr/>
          <p:nvPr/>
        </p:nvSpPr>
        <p:spPr>
          <a:xfrm>
            <a:off x="4006445" y="4055810"/>
            <a:ext cx="10966969" cy="0"/>
          </a:xfrm>
          <a:prstGeom prst="line">
            <a:avLst/>
          </a:prstGeom>
          <a:ln w="38100" cap="flat">
            <a:solidFill>
              <a:srgbClr val="605048"/>
            </a:solidFill>
            <a:prstDash val="solid"/>
            <a:headEnd type="none" w="sm" len="sm"/>
            <a:tailEnd type="none" w="sm" len="sm"/>
          </a:ln>
        </p:spPr>
      </p:sp>
      <p:sp>
        <p:nvSpPr>
          <p:cNvPr id="12" name="AutoShape 12"/>
          <p:cNvSpPr/>
          <p:nvPr/>
        </p:nvSpPr>
        <p:spPr>
          <a:xfrm flipH="1">
            <a:off x="4030258" y="4008185"/>
            <a:ext cx="0" cy="889487"/>
          </a:xfrm>
          <a:prstGeom prst="line">
            <a:avLst/>
          </a:prstGeom>
          <a:ln w="47625" cap="flat">
            <a:solidFill>
              <a:srgbClr val="605048"/>
            </a:solidFill>
            <a:prstDash val="solid"/>
            <a:headEnd type="oval" w="lg" len="lg"/>
            <a:tailEnd type="oval" w="lg" len="lg"/>
          </a:ln>
        </p:spPr>
      </p:sp>
      <p:sp>
        <p:nvSpPr>
          <p:cNvPr id="13" name="AutoShape 13"/>
          <p:cNvSpPr/>
          <p:nvPr/>
        </p:nvSpPr>
        <p:spPr>
          <a:xfrm>
            <a:off x="7293846" y="4055810"/>
            <a:ext cx="0" cy="899012"/>
          </a:xfrm>
          <a:prstGeom prst="line">
            <a:avLst/>
          </a:prstGeom>
          <a:ln w="47625" cap="flat">
            <a:solidFill>
              <a:srgbClr val="605048"/>
            </a:solidFill>
            <a:prstDash val="solid"/>
            <a:headEnd type="oval" w="lg" len="lg"/>
            <a:tailEnd type="oval" w="lg" len="lg"/>
          </a:ln>
        </p:spPr>
      </p:sp>
      <p:sp>
        <p:nvSpPr>
          <p:cNvPr id="14" name="TextBox 14"/>
          <p:cNvSpPr txBox="1"/>
          <p:nvPr/>
        </p:nvSpPr>
        <p:spPr>
          <a:xfrm>
            <a:off x="2422743" y="5952051"/>
            <a:ext cx="3262654" cy="3658537"/>
          </a:xfrm>
          <a:prstGeom prst="rect">
            <a:avLst/>
          </a:prstGeom>
        </p:spPr>
        <p:txBody>
          <a:bodyPr lIns="0" tIns="0" rIns="0" bIns="0" rtlCol="0" anchor="t">
            <a:spAutoFit/>
          </a:bodyPr>
          <a:lstStyle/>
          <a:p>
            <a:pPr algn="ctr">
              <a:lnSpc>
                <a:spcPts val="4148"/>
              </a:lnSpc>
            </a:pPr>
            <a:r>
              <a:rPr lang="en-US" sz="2963">
                <a:solidFill>
                  <a:srgbClr val="605048"/>
                </a:solidFill>
                <a:latin typeface="Asap Bold"/>
              </a:rPr>
              <a:t>Thiết lập các chính sách hiệu quả để giảm nghèo, tạo cơ hội bình đẳng tiếp cận tài nguyên phát triển và dịch vụ xã hội cơ bản</a:t>
            </a:r>
          </a:p>
        </p:txBody>
      </p:sp>
      <p:sp>
        <p:nvSpPr>
          <p:cNvPr id="15" name="TextBox 15"/>
          <p:cNvSpPr txBox="1"/>
          <p:nvPr/>
        </p:nvSpPr>
        <p:spPr>
          <a:xfrm>
            <a:off x="2344452" y="4973872"/>
            <a:ext cx="3555275" cy="828675"/>
          </a:xfrm>
          <a:prstGeom prst="rect">
            <a:avLst/>
          </a:prstGeom>
        </p:spPr>
        <p:txBody>
          <a:bodyPr lIns="0" tIns="0" rIns="0" bIns="0" rtlCol="0" anchor="t">
            <a:spAutoFit/>
          </a:bodyPr>
          <a:lstStyle/>
          <a:p>
            <a:pPr algn="ctr">
              <a:lnSpc>
                <a:spcPts val="3359"/>
              </a:lnSpc>
            </a:pPr>
            <a:r>
              <a:rPr lang="en-US" sz="2799" spc="61">
                <a:solidFill>
                  <a:srgbClr val="605048"/>
                </a:solidFill>
                <a:latin typeface="Montserrat Bold"/>
              </a:rPr>
              <a:t>1. CHĂM LO ĐỜI SỐNG NGƯỜI DÂN</a:t>
            </a:r>
          </a:p>
        </p:txBody>
      </p:sp>
      <p:grpSp>
        <p:nvGrpSpPr>
          <p:cNvPr id="16" name="Group 16"/>
          <p:cNvGrpSpPr>
            <a:grpSpLocks noChangeAspect="1"/>
          </p:cNvGrpSpPr>
          <p:nvPr/>
        </p:nvGrpSpPr>
        <p:grpSpPr>
          <a:xfrm rot="6608963">
            <a:off x="-1468618" y="7292079"/>
            <a:ext cx="3393915" cy="5044715"/>
            <a:chOff x="0" y="0"/>
            <a:chExt cx="3175000" cy="4719320"/>
          </a:xfrm>
        </p:grpSpPr>
        <p:sp>
          <p:nvSpPr>
            <p:cNvPr id="17" name="Freeform 17"/>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7"/>
              <a:stretch>
                <a:fillRect l="-113593" r="-237551"/>
              </a:stretch>
            </a:blipFill>
          </p:spPr>
        </p:sp>
        <p:sp>
          <p:nvSpPr>
            <p:cNvPr id="18" name="Freeform 18"/>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8"/>
              <a:stretch>
                <a:fillRect l="-4322" t="-3535" r="-518"/>
              </a:stretch>
            </a:blipFill>
          </p:spPr>
        </p:sp>
      </p:grpSp>
      <p:sp>
        <p:nvSpPr>
          <p:cNvPr id="19" name="Freeform 19"/>
          <p:cNvSpPr/>
          <p:nvPr/>
        </p:nvSpPr>
        <p:spPr>
          <a:xfrm rot="-6584942">
            <a:off x="14857650" y="8789523"/>
            <a:ext cx="3944942" cy="3875906"/>
          </a:xfrm>
          <a:custGeom>
            <a:avLst/>
            <a:gdLst/>
            <a:ahLst/>
            <a:cxnLst/>
            <a:rect l="l" t="t" r="r" b="b"/>
            <a:pathLst>
              <a:path w="3944942" h="3875906">
                <a:moveTo>
                  <a:pt x="0" y="0"/>
                </a:moveTo>
                <a:lnTo>
                  <a:pt x="3944943" y="0"/>
                </a:lnTo>
                <a:lnTo>
                  <a:pt x="3944943" y="3875905"/>
                </a:lnTo>
                <a:lnTo>
                  <a:pt x="0" y="3875905"/>
                </a:lnTo>
                <a:lnTo>
                  <a:pt x="0" y="0"/>
                </a:lnTo>
                <a:close/>
              </a:path>
            </a:pathLst>
          </a:custGeom>
          <a:blipFill>
            <a:blip r:embed="rId6"/>
            <a:stretch>
              <a:fillRect/>
            </a:stretch>
          </a:blipFill>
        </p:spPr>
      </p:sp>
      <p:sp>
        <p:nvSpPr>
          <p:cNvPr id="20" name="TextBox 20"/>
          <p:cNvSpPr txBox="1"/>
          <p:nvPr/>
        </p:nvSpPr>
        <p:spPr>
          <a:xfrm>
            <a:off x="5838865" y="4973872"/>
            <a:ext cx="3099537" cy="828675"/>
          </a:xfrm>
          <a:prstGeom prst="rect">
            <a:avLst/>
          </a:prstGeom>
        </p:spPr>
        <p:txBody>
          <a:bodyPr lIns="0" tIns="0" rIns="0" bIns="0" rtlCol="0" anchor="t">
            <a:spAutoFit/>
          </a:bodyPr>
          <a:lstStyle/>
          <a:p>
            <a:pPr algn="ctr">
              <a:lnSpc>
                <a:spcPts val="3359"/>
              </a:lnSpc>
            </a:pPr>
            <a:r>
              <a:rPr lang="en-US" sz="2799" spc="61">
                <a:solidFill>
                  <a:srgbClr val="605048"/>
                </a:solidFill>
                <a:latin typeface="Montserrat Bold"/>
              </a:rPr>
              <a:t>2. LÀM GIÀU HỢP PHÁP</a:t>
            </a:r>
          </a:p>
        </p:txBody>
      </p:sp>
      <p:sp>
        <p:nvSpPr>
          <p:cNvPr id="21" name="TextBox 21"/>
          <p:cNvSpPr txBox="1"/>
          <p:nvPr/>
        </p:nvSpPr>
        <p:spPr>
          <a:xfrm>
            <a:off x="5899727" y="5952051"/>
            <a:ext cx="2977814" cy="3134662"/>
          </a:xfrm>
          <a:prstGeom prst="rect">
            <a:avLst/>
          </a:prstGeom>
        </p:spPr>
        <p:txBody>
          <a:bodyPr lIns="0" tIns="0" rIns="0" bIns="0" rtlCol="0" anchor="t">
            <a:spAutoFit/>
          </a:bodyPr>
          <a:lstStyle/>
          <a:p>
            <a:pPr algn="ctr">
              <a:lnSpc>
                <a:spcPts val="4148"/>
              </a:lnSpc>
            </a:pPr>
            <a:r>
              <a:rPr lang="en-US" sz="2963">
                <a:solidFill>
                  <a:srgbClr val="605048"/>
                </a:solidFill>
                <a:latin typeface="Asap Bold"/>
              </a:rPr>
              <a:t>Tạo ra thu nhập hợp pháp thông qua các biện pháp khuyến khích kinh doanh và làm giàu.</a:t>
            </a:r>
          </a:p>
        </p:txBody>
      </p:sp>
      <p:sp>
        <p:nvSpPr>
          <p:cNvPr id="22" name="TextBox 22"/>
          <p:cNvSpPr txBox="1"/>
          <p:nvPr/>
        </p:nvSpPr>
        <p:spPr>
          <a:xfrm>
            <a:off x="3208680" y="2688534"/>
            <a:ext cx="11709907" cy="1188206"/>
          </a:xfrm>
          <a:prstGeom prst="rect">
            <a:avLst/>
          </a:prstGeom>
        </p:spPr>
        <p:txBody>
          <a:bodyPr lIns="0" tIns="0" rIns="0" bIns="0" rtlCol="0" anchor="t">
            <a:spAutoFit/>
          </a:bodyPr>
          <a:lstStyle/>
          <a:p>
            <a:pPr algn="ctr">
              <a:lnSpc>
                <a:spcPts val="4858"/>
              </a:lnSpc>
              <a:spcBef>
                <a:spcPct val="0"/>
              </a:spcBef>
            </a:pPr>
            <a:r>
              <a:rPr lang="en-US" sz="3470" dirty="0" err="1">
                <a:solidFill>
                  <a:srgbClr val="605048"/>
                </a:solidFill>
                <a:latin typeface="Noto Sans Bold"/>
              </a:rPr>
              <a:t>Nhà</a:t>
            </a:r>
            <a:r>
              <a:rPr lang="en-US" sz="3470" dirty="0">
                <a:solidFill>
                  <a:srgbClr val="605048"/>
                </a:solidFill>
                <a:latin typeface="Noto Sans Bold"/>
              </a:rPr>
              <a:t> </a:t>
            </a:r>
            <a:r>
              <a:rPr lang="en-US" sz="3470" dirty="0" err="1">
                <a:solidFill>
                  <a:srgbClr val="605048"/>
                </a:solidFill>
                <a:latin typeface="Noto Sans Bold"/>
              </a:rPr>
              <a:t>nước</a:t>
            </a:r>
            <a:r>
              <a:rPr lang="en-US" sz="3470" dirty="0">
                <a:solidFill>
                  <a:srgbClr val="605048"/>
                </a:solidFill>
                <a:latin typeface="Noto Sans Bold"/>
              </a:rPr>
              <a:t> </a:t>
            </a:r>
            <a:r>
              <a:rPr lang="en-US" sz="3470" dirty="0" err="1">
                <a:solidFill>
                  <a:srgbClr val="605048"/>
                </a:solidFill>
                <a:latin typeface="Noto Sans Bold"/>
              </a:rPr>
              <a:t>phải</a:t>
            </a:r>
            <a:r>
              <a:rPr lang="en-US" sz="3470" dirty="0">
                <a:solidFill>
                  <a:srgbClr val="605048"/>
                </a:solidFill>
                <a:latin typeface="Noto Sans Bold"/>
              </a:rPr>
              <a:t> </a:t>
            </a:r>
            <a:r>
              <a:rPr lang="en-US" sz="3470" dirty="0" err="1">
                <a:solidFill>
                  <a:srgbClr val="605048"/>
                </a:solidFill>
                <a:latin typeface="Noto Sans Bold"/>
              </a:rPr>
              <a:t>tích</a:t>
            </a:r>
            <a:r>
              <a:rPr lang="en-US" sz="3470" dirty="0">
                <a:solidFill>
                  <a:srgbClr val="605048"/>
                </a:solidFill>
                <a:latin typeface="Noto Sans Bold"/>
              </a:rPr>
              <a:t> </a:t>
            </a:r>
            <a:r>
              <a:rPr lang="en-US" sz="3470" dirty="0" err="1">
                <a:solidFill>
                  <a:srgbClr val="605048"/>
                </a:solidFill>
                <a:latin typeface="Noto Sans Bold"/>
              </a:rPr>
              <a:t>cực</a:t>
            </a:r>
            <a:r>
              <a:rPr lang="en-US" sz="3470" dirty="0">
                <a:solidFill>
                  <a:srgbClr val="605048"/>
                </a:solidFill>
                <a:latin typeface="Noto Sans Bold"/>
              </a:rPr>
              <a:t>, </a:t>
            </a:r>
            <a:r>
              <a:rPr lang="en-US" sz="3470" dirty="0" err="1">
                <a:solidFill>
                  <a:srgbClr val="605048"/>
                </a:solidFill>
                <a:latin typeface="Noto Sans Bold"/>
              </a:rPr>
              <a:t>chủ</a:t>
            </a:r>
            <a:r>
              <a:rPr lang="en-US" sz="3470" dirty="0">
                <a:solidFill>
                  <a:srgbClr val="605048"/>
                </a:solidFill>
                <a:latin typeface="Noto Sans Bold"/>
              </a:rPr>
              <a:t> </a:t>
            </a:r>
            <a:r>
              <a:rPr lang="en-US" sz="3470" dirty="0" err="1">
                <a:solidFill>
                  <a:srgbClr val="605048"/>
                </a:solidFill>
                <a:latin typeface="Noto Sans Bold"/>
              </a:rPr>
              <a:t>động</a:t>
            </a:r>
            <a:r>
              <a:rPr lang="en-US" sz="3470" dirty="0">
                <a:solidFill>
                  <a:srgbClr val="605048"/>
                </a:solidFill>
                <a:latin typeface="Noto Sans Bold"/>
              </a:rPr>
              <a:t> </a:t>
            </a:r>
            <a:r>
              <a:rPr lang="en-US" sz="3470" dirty="0" err="1">
                <a:solidFill>
                  <a:srgbClr val="605048"/>
                </a:solidFill>
                <a:latin typeface="Noto Sans Bold"/>
              </a:rPr>
              <a:t>thực</a:t>
            </a:r>
            <a:r>
              <a:rPr lang="en-US" sz="3470" dirty="0">
                <a:solidFill>
                  <a:srgbClr val="605048"/>
                </a:solidFill>
                <a:latin typeface="Noto Sans Bold"/>
              </a:rPr>
              <a:t> </a:t>
            </a:r>
            <a:r>
              <a:rPr lang="en-US" sz="3470" dirty="0" err="1">
                <a:solidFill>
                  <a:srgbClr val="605048"/>
                </a:solidFill>
                <a:latin typeface="Noto Sans Bold"/>
              </a:rPr>
              <a:t>hiện</a:t>
            </a:r>
            <a:r>
              <a:rPr lang="en-US" sz="3470" dirty="0">
                <a:solidFill>
                  <a:srgbClr val="605048"/>
                </a:solidFill>
                <a:latin typeface="Noto Sans Bold"/>
              </a:rPr>
              <a:t> </a:t>
            </a:r>
            <a:r>
              <a:rPr lang="en-US" sz="3470" dirty="0" err="1">
                <a:solidFill>
                  <a:srgbClr val="605048"/>
                </a:solidFill>
                <a:latin typeface="Noto Sans Bold"/>
              </a:rPr>
              <a:t>công</a:t>
            </a:r>
            <a:r>
              <a:rPr lang="en-US" sz="3470" dirty="0">
                <a:solidFill>
                  <a:srgbClr val="605048"/>
                </a:solidFill>
                <a:latin typeface="Noto Sans Bold"/>
              </a:rPr>
              <a:t> </a:t>
            </a:r>
            <a:r>
              <a:rPr lang="en-US" sz="3470" dirty="0" err="1">
                <a:solidFill>
                  <a:srgbClr val="605048"/>
                </a:solidFill>
                <a:latin typeface="Noto Sans Bold"/>
              </a:rPr>
              <a:t>bằng</a:t>
            </a:r>
            <a:r>
              <a:rPr lang="en-US" sz="3470" dirty="0">
                <a:solidFill>
                  <a:srgbClr val="605048"/>
                </a:solidFill>
                <a:latin typeface="Noto Sans Bold"/>
              </a:rPr>
              <a:t> </a:t>
            </a:r>
            <a:r>
              <a:rPr lang="en-US" sz="3470" dirty="0" err="1">
                <a:solidFill>
                  <a:srgbClr val="605048"/>
                </a:solidFill>
                <a:latin typeface="Noto Sans Bold"/>
              </a:rPr>
              <a:t>trong</a:t>
            </a:r>
            <a:r>
              <a:rPr lang="en-US" sz="3470" dirty="0">
                <a:solidFill>
                  <a:srgbClr val="605048"/>
                </a:solidFill>
                <a:latin typeface="Noto Sans Bold"/>
              </a:rPr>
              <a:t> </a:t>
            </a:r>
            <a:r>
              <a:rPr lang="en-US" sz="3470" dirty="0" err="1">
                <a:solidFill>
                  <a:srgbClr val="605048"/>
                </a:solidFill>
                <a:latin typeface="Noto Sans Bold"/>
              </a:rPr>
              <a:t>phân</a:t>
            </a:r>
            <a:r>
              <a:rPr lang="en-US" sz="3470" dirty="0">
                <a:solidFill>
                  <a:srgbClr val="605048"/>
                </a:solidFill>
                <a:latin typeface="Noto Sans Bold"/>
              </a:rPr>
              <a:t> </a:t>
            </a:r>
            <a:r>
              <a:rPr lang="en-US" sz="3470" dirty="0" err="1">
                <a:solidFill>
                  <a:srgbClr val="605048"/>
                </a:solidFill>
                <a:latin typeface="Noto Sans Bold"/>
              </a:rPr>
              <a:t>phối</a:t>
            </a:r>
            <a:r>
              <a:rPr lang="en-US" sz="3470" dirty="0">
                <a:solidFill>
                  <a:srgbClr val="605048"/>
                </a:solidFill>
                <a:latin typeface="Noto Sans Bold"/>
              </a:rPr>
              <a:t> </a:t>
            </a:r>
            <a:r>
              <a:rPr lang="en-US" sz="3470" dirty="0" err="1">
                <a:solidFill>
                  <a:srgbClr val="605048"/>
                </a:solidFill>
                <a:latin typeface="Noto Sans Bold"/>
              </a:rPr>
              <a:t>thu</a:t>
            </a:r>
            <a:r>
              <a:rPr lang="en-US" sz="3470" dirty="0">
                <a:solidFill>
                  <a:srgbClr val="605048"/>
                </a:solidFill>
                <a:latin typeface="Noto Sans Bold"/>
              </a:rPr>
              <a:t> </a:t>
            </a:r>
            <a:r>
              <a:rPr lang="en-US" sz="3470" dirty="0" err="1">
                <a:solidFill>
                  <a:srgbClr val="605048"/>
                </a:solidFill>
                <a:latin typeface="Noto Sans Bold"/>
              </a:rPr>
              <a:t>nhập</a:t>
            </a:r>
            <a:r>
              <a:rPr lang="en-US" sz="3470" dirty="0">
                <a:solidFill>
                  <a:srgbClr val="605048"/>
                </a:solidFill>
                <a:latin typeface="Noto Sans Bold"/>
              </a:rPr>
              <a:t>.</a:t>
            </a:r>
          </a:p>
        </p:txBody>
      </p:sp>
      <p:sp>
        <p:nvSpPr>
          <p:cNvPr id="23" name="AutoShape 23"/>
          <p:cNvSpPr/>
          <p:nvPr/>
        </p:nvSpPr>
        <p:spPr>
          <a:xfrm>
            <a:off x="10735583" y="4008185"/>
            <a:ext cx="0" cy="899012"/>
          </a:xfrm>
          <a:prstGeom prst="line">
            <a:avLst/>
          </a:prstGeom>
          <a:ln w="47625" cap="flat">
            <a:solidFill>
              <a:srgbClr val="605048"/>
            </a:solidFill>
            <a:prstDash val="solid"/>
            <a:headEnd type="oval" w="lg" len="lg"/>
            <a:tailEnd type="oval" w="lg" len="lg"/>
          </a:ln>
        </p:spPr>
      </p:sp>
      <p:sp>
        <p:nvSpPr>
          <p:cNvPr id="24" name="TextBox 24"/>
          <p:cNvSpPr txBox="1"/>
          <p:nvPr/>
        </p:nvSpPr>
        <p:spPr>
          <a:xfrm>
            <a:off x="9338453" y="4973872"/>
            <a:ext cx="2926686" cy="828675"/>
          </a:xfrm>
          <a:prstGeom prst="rect">
            <a:avLst/>
          </a:prstGeom>
        </p:spPr>
        <p:txBody>
          <a:bodyPr lIns="0" tIns="0" rIns="0" bIns="0" rtlCol="0" anchor="t">
            <a:spAutoFit/>
          </a:bodyPr>
          <a:lstStyle/>
          <a:p>
            <a:pPr algn="ctr">
              <a:lnSpc>
                <a:spcPts val="3359"/>
              </a:lnSpc>
            </a:pPr>
            <a:r>
              <a:rPr lang="en-US" sz="2799" spc="61">
                <a:solidFill>
                  <a:srgbClr val="605048"/>
                </a:solidFill>
                <a:latin typeface="Montserrat Bold"/>
              </a:rPr>
              <a:t>3. NÂNG CAO NHÂN THỨC </a:t>
            </a:r>
          </a:p>
        </p:txBody>
      </p:sp>
      <p:sp>
        <p:nvSpPr>
          <p:cNvPr id="25" name="TextBox 25"/>
          <p:cNvSpPr txBox="1"/>
          <p:nvPr/>
        </p:nvSpPr>
        <p:spPr>
          <a:xfrm>
            <a:off x="9304889" y="5952051"/>
            <a:ext cx="2993813" cy="3134662"/>
          </a:xfrm>
          <a:prstGeom prst="rect">
            <a:avLst/>
          </a:prstGeom>
        </p:spPr>
        <p:txBody>
          <a:bodyPr lIns="0" tIns="0" rIns="0" bIns="0" rtlCol="0" anchor="t">
            <a:spAutoFit/>
          </a:bodyPr>
          <a:lstStyle/>
          <a:p>
            <a:pPr algn="ctr">
              <a:lnSpc>
                <a:spcPts val="4148"/>
              </a:lnSpc>
            </a:pPr>
            <a:r>
              <a:rPr lang="en-US" sz="2963">
                <a:solidFill>
                  <a:srgbClr val="605048"/>
                </a:solidFill>
                <a:latin typeface="Asap Bold"/>
              </a:rPr>
              <a:t>Tuyên truyền và giáo dục dành cho người lao động, người sử dụng lao động và chủ doanh nghiệp </a:t>
            </a:r>
          </a:p>
        </p:txBody>
      </p:sp>
      <p:sp>
        <p:nvSpPr>
          <p:cNvPr id="26" name="TextBox 26"/>
          <p:cNvSpPr txBox="1"/>
          <p:nvPr/>
        </p:nvSpPr>
        <p:spPr>
          <a:xfrm>
            <a:off x="13220237" y="4973872"/>
            <a:ext cx="2939553" cy="828675"/>
          </a:xfrm>
          <a:prstGeom prst="rect">
            <a:avLst/>
          </a:prstGeom>
        </p:spPr>
        <p:txBody>
          <a:bodyPr lIns="0" tIns="0" rIns="0" bIns="0" rtlCol="0" anchor="t">
            <a:spAutoFit/>
          </a:bodyPr>
          <a:lstStyle/>
          <a:p>
            <a:pPr algn="ctr">
              <a:lnSpc>
                <a:spcPts val="3359"/>
              </a:lnSpc>
            </a:pPr>
            <a:r>
              <a:rPr lang="en-US" sz="2799" spc="61">
                <a:solidFill>
                  <a:srgbClr val="605048"/>
                </a:solidFill>
                <a:latin typeface="Montserrat Bold"/>
              </a:rPr>
              <a:t>4. CÔNG KHAI MINH BẠCH</a:t>
            </a:r>
          </a:p>
        </p:txBody>
      </p:sp>
      <p:sp>
        <p:nvSpPr>
          <p:cNvPr id="27" name="AutoShape 27"/>
          <p:cNvSpPr/>
          <p:nvPr/>
        </p:nvSpPr>
        <p:spPr>
          <a:xfrm>
            <a:off x="14918587" y="3998660"/>
            <a:ext cx="0" cy="899012"/>
          </a:xfrm>
          <a:prstGeom prst="line">
            <a:avLst/>
          </a:prstGeom>
          <a:ln w="47625" cap="flat">
            <a:solidFill>
              <a:srgbClr val="605048"/>
            </a:solidFill>
            <a:prstDash val="solid"/>
            <a:headEnd type="oval" w="lg" len="lg"/>
            <a:tailEnd type="oval" w="lg" len="lg"/>
          </a:ln>
        </p:spPr>
      </p:sp>
      <p:sp>
        <p:nvSpPr>
          <p:cNvPr id="28" name="TextBox 28"/>
          <p:cNvSpPr txBox="1"/>
          <p:nvPr/>
        </p:nvSpPr>
        <p:spPr>
          <a:xfrm>
            <a:off x="12517777" y="6146679"/>
            <a:ext cx="3425771" cy="2610787"/>
          </a:xfrm>
          <a:prstGeom prst="rect">
            <a:avLst/>
          </a:prstGeom>
        </p:spPr>
        <p:txBody>
          <a:bodyPr lIns="0" tIns="0" rIns="0" bIns="0" rtlCol="0" anchor="t">
            <a:spAutoFit/>
          </a:bodyPr>
          <a:lstStyle/>
          <a:p>
            <a:pPr algn="ctr">
              <a:lnSpc>
                <a:spcPts val="4148"/>
              </a:lnSpc>
            </a:pPr>
            <a:r>
              <a:rPr lang="en-US" sz="2963">
                <a:solidFill>
                  <a:srgbClr val="605048"/>
                </a:solidFill>
                <a:latin typeface="Asap Bold"/>
              </a:rPr>
              <a:t>Cần đảm bảo công khai và minh bạch trong cơ chế, chính sách và quy định của Nhà Nước</a:t>
            </a:r>
          </a:p>
        </p:txBody>
      </p:sp>
      <p:grpSp>
        <p:nvGrpSpPr>
          <p:cNvPr id="29" name="Group 29"/>
          <p:cNvGrpSpPr/>
          <p:nvPr/>
        </p:nvGrpSpPr>
        <p:grpSpPr>
          <a:xfrm>
            <a:off x="1406021" y="648726"/>
            <a:ext cx="1300526" cy="1300526"/>
            <a:chOff x="0" y="0"/>
            <a:chExt cx="1734035" cy="1734035"/>
          </a:xfrm>
        </p:grpSpPr>
        <p:grpSp>
          <p:nvGrpSpPr>
            <p:cNvPr id="30" name="Group 30"/>
            <p:cNvGrpSpPr/>
            <p:nvPr/>
          </p:nvGrpSpPr>
          <p:grpSpPr>
            <a:xfrm>
              <a:off x="0" y="0"/>
              <a:ext cx="1734035" cy="173403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32" name="TextBox 32"/>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33" name="TextBox 33"/>
            <p:cNvSpPr txBox="1"/>
            <p:nvPr/>
          </p:nvSpPr>
          <p:spPr>
            <a:xfrm>
              <a:off x="548185" y="84900"/>
              <a:ext cx="637664" cy="1440410"/>
            </a:xfrm>
            <a:prstGeom prst="rect">
              <a:avLst/>
            </a:prstGeom>
          </p:spPr>
          <p:txBody>
            <a:bodyPr lIns="0" tIns="0" rIns="0" bIns="0" rtlCol="0" anchor="t">
              <a:spAutoFit/>
            </a:bodyPr>
            <a:lstStyle/>
            <a:p>
              <a:pPr algn="r">
                <a:lnSpc>
                  <a:spcPts val="9094"/>
                </a:lnSpc>
              </a:pPr>
              <a:r>
                <a:rPr lang="en-US" sz="6496">
                  <a:solidFill>
                    <a:srgbClr val="605048"/>
                  </a:solidFill>
                  <a:latin typeface="Carelia"/>
                </a:rPr>
                <a:t>c</a:t>
              </a:r>
            </a:p>
          </p:txBody>
        </p:sp>
      </p:grpSp>
      <p:sp>
        <p:nvSpPr>
          <p:cNvPr id="34" name="TextBox 34"/>
          <p:cNvSpPr txBox="1"/>
          <p:nvPr/>
        </p:nvSpPr>
        <p:spPr>
          <a:xfrm>
            <a:off x="3017058" y="543951"/>
            <a:ext cx="14242242" cy="1607809"/>
          </a:xfrm>
          <a:prstGeom prst="rect">
            <a:avLst/>
          </a:prstGeom>
        </p:spPr>
        <p:txBody>
          <a:bodyPr lIns="0" tIns="0" rIns="0" bIns="0" rtlCol="0" anchor="t">
            <a:spAutoFit/>
          </a:bodyPr>
          <a:lstStyle/>
          <a:p>
            <a:pPr>
              <a:lnSpc>
                <a:spcPts val="6405"/>
              </a:lnSpc>
              <a:spcBef>
                <a:spcPct val="0"/>
              </a:spcBef>
            </a:pPr>
            <a:r>
              <a:rPr lang="en-US" sz="4575">
                <a:solidFill>
                  <a:srgbClr val="605048"/>
                </a:solidFill>
                <a:latin typeface="Asap Bold"/>
              </a:rPr>
              <a:t>KIỂM SOÁT, NGĂN NGỪA CÁC QUAN HỆ CÓ ẢNH HƯỞNG TIÊU CỰC ĐẾN XÃ HỘI </a:t>
            </a: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9691701">
            <a:off x="-1983934" y="2886816"/>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9691701">
            <a:off x="8384373" y="-1327586"/>
            <a:ext cx="12070546" cy="8359971"/>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4741817">
            <a:off x="12972527" y="-2777875"/>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5"/>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6"/>
              <a:stretch>
                <a:fillRect l="-4322" t="-3535" r="-518"/>
              </a:stretch>
            </a:blipFill>
          </p:spPr>
        </p:sp>
      </p:grpSp>
      <p:sp>
        <p:nvSpPr>
          <p:cNvPr id="12" name="Freeform 12"/>
          <p:cNvSpPr/>
          <p:nvPr/>
        </p:nvSpPr>
        <p:spPr>
          <a:xfrm>
            <a:off x="1284602" y="297911"/>
            <a:ext cx="15974698" cy="11132113"/>
          </a:xfrm>
          <a:custGeom>
            <a:avLst/>
            <a:gdLst/>
            <a:ahLst/>
            <a:cxnLst/>
            <a:rect l="l" t="t" r="r" b="b"/>
            <a:pathLst>
              <a:path w="15974698" h="11132113">
                <a:moveTo>
                  <a:pt x="0" y="0"/>
                </a:moveTo>
                <a:lnTo>
                  <a:pt x="15974698" y="0"/>
                </a:lnTo>
                <a:lnTo>
                  <a:pt x="15974698" y="11132113"/>
                </a:lnTo>
                <a:lnTo>
                  <a:pt x="0" y="11132113"/>
                </a:lnTo>
                <a:lnTo>
                  <a:pt x="0" y="0"/>
                </a:lnTo>
                <a:close/>
              </a:path>
            </a:pathLst>
          </a:custGeom>
          <a:blipFill>
            <a:blip r:embed="rId7"/>
            <a:stretch>
              <a:fillRect t="-2726" b="-2726"/>
            </a:stretch>
          </a:blipFill>
        </p:spPr>
      </p:sp>
      <p:sp>
        <p:nvSpPr>
          <p:cNvPr id="13" name="TextBox 13"/>
          <p:cNvSpPr txBox="1"/>
          <p:nvPr/>
        </p:nvSpPr>
        <p:spPr>
          <a:xfrm>
            <a:off x="2795115" y="2306571"/>
            <a:ext cx="13365567" cy="2527935"/>
          </a:xfrm>
          <a:prstGeom prst="rect">
            <a:avLst/>
          </a:prstGeom>
        </p:spPr>
        <p:txBody>
          <a:bodyPr lIns="0" tIns="0" rIns="0" bIns="0" rtlCol="0" anchor="t">
            <a:spAutoFit/>
          </a:bodyPr>
          <a:lstStyle/>
          <a:p>
            <a:pPr>
              <a:lnSpc>
                <a:spcPts val="5040"/>
              </a:lnSpc>
            </a:pP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Mâu</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thuẫn</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giữa</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các</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lợi</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ích</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kinh</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tế</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là</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khách</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quan</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nếu</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không</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giải</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quyết</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kịp</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thời</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thì</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sẽ</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ảnh</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hưởng</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trực</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tiếp</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đến</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động</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lực</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của</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các</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hoạt</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động</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kinh</a:t>
            </a:r>
            <a:r>
              <a:rPr lang="en-US" sz="3600" dirty="0">
                <a:solidFill>
                  <a:srgbClr val="605048"/>
                </a:solidFill>
                <a:latin typeface="Asap Bold" panose="020B0604020202020204" charset="0"/>
              </a:rPr>
              <a:t> </a:t>
            </a:r>
            <a:r>
              <a:rPr lang="en-US" sz="3600" dirty="0" err="1">
                <a:solidFill>
                  <a:srgbClr val="605048"/>
                </a:solidFill>
                <a:latin typeface="Asap Bold" panose="020B0604020202020204" charset="0"/>
              </a:rPr>
              <a:t>tế</a:t>
            </a:r>
            <a:r>
              <a:rPr lang="en-US" sz="3600" dirty="0">
                <a:solidFill>
                  <a:srgbClr val="605048"/>
                </a:solidFill>
                <a:latin typeface="Asap Bold" panose="020B0604020202020204" charset="0"/>
              </a:rPr>
              <a:t>.</a:t>
            </a:r>
          </a:p>
          <a:p>
            <a:pPr>
              <a:lnSpc>
                <a:spcPts val="5040"/>
              </a:lnSpc>
            </a:pPr>
            <a:endParaRPr lang="en-US" sz="3600" dirty="0">
              <a:solidFill>
                <a:srgbClr val="605048"/>
              </a:solidFill>
              <a:latin typeface="Asap Bold" panose="020B0604020202020204" charset="0"/>
            </a:endParaRPr>
          </a:p>
        </p:txBody>
      </p:sp>
      <p:sp>
        <p:nvSpPr>
          <p:cNvPr id="14" name="Freeform 14"/>
          <p:cNvSpPr/>
          <p:nvPr/>
        </p:nvSpPr>
        <p:spPr>
          <a:xfrm>
            <a:off x="10079011" y="5308498"/>
            <a:ext cx="6574533" cy="4438503"/>
          </a:xfrm>
          <a:custGeom>
            <a:avLst/>
            <a:gdLst/>
            <a:ahLst/>
            <a:cxnLst/>
            <a:rect l="l" t="t" r="r" b="b"/>
            <a:pathLst>
              <a:path w="6574533" h="4438503">
                <a:moveTo>
                  <a:pt x="0" y="0"/>
                </a:moveTo>
                <a:lnTo>
                  <a:pt x="6574533" y="0"/>
                </a:lnTo>
                <a:lnTo>
                  <a:pt x="6574533" y="4438503"/>
                </a:lnTo>
                <a:lnTo>
                  <a:pt x="0" y="4438503"/>
                </a:lnTo>
                <a:lnTo>
                  <a:pt x="0" y="0"/>
                </a:lnTo>
                <a:close/>
              </a:path>
            </a:pathLst>
          </a:custGeom>
          <a:blipFill>
            <a:blip r:embed="rId8"/>
            <a:stretch>
              <a:fillRect/>
            </a:stretch>
          </a:blipFill>
        </p:spPr>
      </p:sp>
      <p:sp>
        <p:nvSpPr>
          <p:cNvPr id="15" name="TextBox 15"/>
          <p:cNvSpPr txBox="1"/>
          <p:nvPr/>
        </p:nvSpPr>
        <p:spPr>
          <a:xfrm>
            <a:off x="4512529" y="788354"/>
            <a:ext cx="11492475" cy="1110899"/>
          </a:xfrm>
          <a:prstGeom prst="rect">
            <a:avLst/>
          </a:prstGeom>
        </p:spPr>
        <p:txBody>
          <a:bodyPr lIns="0" tIns="0" rIns="0" bIns="0" rtlCol="0" anchor="t">
            <a:spAutoFit/>
          </a:bodyPr>
          <a:lstStyle/>
          <a:p>
            <a:pPr marL="0" lvl="0" indent="0">
              <a:lnSpc>
                <a:spcPts val="4394"/>
              </a:lnSpc>
            </a:pPr>
            <a:r>
              <a:rPr lang="en-US" sz="3889" spc="23">
                <a:solidFill>
                  <a:srgbClr val="605048"/>
                </a:solidFill>
                <a:latin typeface="Montserrat Bold"/>
              </a:rPr>
              <a:t>GIẢI QUYẾT NHỮNG MÂU THUẪN TRONG LỢI ÍCH CỦA KINH TẾ</a:t>
            </a:r>
          </a:p>
        </p:txBody>
      </p:sp>
      <p:sp>
        <p:nvSpPr>
          <p:cNvPr id="16" name="TextBox 16"/>
          <p:cNvSpPr txBox="1"/>
          <p:nvPr/>
        </p:nvSpPr>
        <p:spPr>
          <a:xfrm>
            <a:off x="2795115" y="4527651"/>
            <a:ext cx="13753536" cy="1889760"/>
          </a:xfrm>
          <a:prstGeom prst="rect">
            <a:avLst/>
          </a:prstGeom>
        </p:spPr>
        <p:txBody>
          <a:bodyPr lIns="0" tIns="0" rIns="0" bIns="0" rtlCol="0" anchor="t">
            <a:spAutoFit/>
          </a:bodyPr>
          <a:lstStyle/>
          <a:p>
            <a:pPr>
              <a:lnSpc>
                <a:spcPts val="5040"/>
              </a:lnSpc>
              <a:spcBef>
                <a:spcPct val="0"/>
              </a:spcBef>
            </a:pPr>
            <a:r>
              <a:rPr lang="en-US" sz="3600">
                <a:solidFill>
                  <a:srgbClr val="605048"/>
                </a:solidFill>
                <a:latin typeface="Asap Bold" panose="020B0604020202020204" charset="0"/>
              </a:rPr>
              <a:t>- Để có thể giải quyết được những mâu thuẫn này, các cơ quan nhà nước phải:</a:t>
            </a:r>
          </a:p>
          <a:p>
            <a:pPr>
              <a:lnSpc>
                <a:spcPts val="5040"/>
              </a:lnSpc>
              <a:spcBef>
                <a:spcPct val="0"/>
              </a:spcBef>
            </a:pPr>
            <a:endParaRPr lang="en-US" sz="3600">
              <a:solidFill>
                <a:srgbClr val="605048"/>
              </a:solidFill>
              <a:latin typeface="Asap Bold" panose="020B0604020202020204" charset="0"/>
            </a:endParaRPr>
          </a:p>
        </p:txBody>
      </p:sp>
      <p:sp>
        <p:nvSpPr>
          <p:cNvPr id="17" name="TextBox 17"/>
          <p:cNvSpPr txBox="1"/>
          <p:nvPr/>
        </p:nvSpPr>
        <p:spPr>
          <a:xfrm>
            <a:off x="2750813" y="6077686"/>
            <a:ext cx="7120662" cy="3166110"/>
          </a:xfrm>
          <a:prstGeom prst="rect">
            <a:avLst/>
          </a:prstGeom>
        </p:spPr>
        <p:txBody>
          <a:bodyPr lIns="0" tIns="0" rIns="0" bIns="0" rtlCol="0" anchor="t">
            <a:spAutoFit/>
          </a:bodyPr>
          <a:lstStyle/>
          <a:p>
            <a:pPr>
              <a:lnSpc>
                <a:spcPts val="5040"/>
              </a:lnSpc>
              <a:spcBef>
                <a:spcPct val="0"/>
              </a:spcBef>
            </a:pPr>
            <a:r>
              <a:rPr lang="en-US" sz="3600">
                <a:solidFill>
                  <a:srgbClr val="605048"/>
                </a:solidFill>
                <a:latin typeface="Asap Bold" panose="020B0604020202020204" charset="0"/>
              </a:rPr>
              <a:t>+ Quan tâm phát hiện các mâu thuẫn.</a:t>
            </a:r>
          </a:p>
          <a:p>
            <a:pPr>
              <a:lnSpc>
                <a:spcPts val="5040"/>
              </a:lnSpc>
              <a:spcBef>
                <a:spcPct val="0"/>
              </a:spcBef>
            </a:pPr>
            <a:r>
              <a:rPr lang="en-US" sz="3600">
                <a:solidFill>
                  <a:srgbClr val="605048"/>
                </a:solidFill>
                <a:latin typeface="Asap Bold" panose="020B0604020202020204" charset="0"/>
              </a:rPr>
              <a:t>+ Có sự chuẩn bị chu đáo trong việc ứng phó kịp thời các mâu thuẫn.</a:t>
            </a:r>
          </a:p>
        </p:txBody>
      </p:sp>
      <p:grpSp>
        <p:nvGrpSpPr>
          <p:cNvPr id="18" name="Group 18"/>
          <p:cNvGrpSpPr/>
          <p:nvPr/>
        </p:nvGrpSpPr>
        <p:grpSpPr>
          <a:xfrm>
            <a:off x="2750813" y="539716"/>
            <a:ext cx="1300526" cy="1300526"/>
            <a:chOff x="0" y="0"/>
            <a:chExt cx="1734035" cy="1734035"/>
          </a:xfrm>
        </p:grpSpPr>
        <p:grpSp>
          <p:nvGrpSpPr>
            <p:cNvPr id="19" name="Group 19"/>
            <p:cNvGrpSpPr/>
            <p:nvPr/>
          </p:nvGrpSpPr>
          <p:grpSpPr>
            <a:xfrm>
              <a:off x="0" y="0"/>
              <a:ext cx="1734035" cy="173403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22" name="TextBox 22"/>
            <p:cNvSpPr txBox="1"/>
            <p:nvPr/>
          </p:nvSpPr>
          <p:spPr>
            <a:xfrm>
              <a:off x="548185" y="84900"/>
              <a:ext cx="637664" cy="1440410"/>
            </a:xfrm>
            <a:prstGeom prst="rect">
              <a:avLst/>
            </a:prstGeom>
          </p:spPr>
          <p:txBody>
            <a:bodyPr lIns="0" tIns="0" rIns="0" bIns="0" rtlCol="0" anchor="t">
              <a:spAutoFit/>
            </a:bodyPr>
            <a:lstStyle/>
            <a:p>
              <a:pPr algn="r">
                <a:lnSpc>
                  <a:spcPts val="9094"/>
                </a:lnSpc>
              </a:pPr>
              <a:r>
                <a:rPr lang="en-US" sz="6496">
                  <a:solidFill>
                    <a:srgbClr val="605048"/>
                  </a:solidFill>
                  <a:latin typeface="Carelia"/>
                </a:rPr>
                <a:t>d</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028700" y="2419622"/>
            <a:ext cx="3629233" cy="4956411"/>
          </a:xfrm>
          <a:custGeom>
            <a:avLst/>
            <a:gdLst/>
            <a:ahLst/>
            <a:cxnLst/>
            <a:rect l="l" t="t" r="r" b="b"/>
            <a:pathLst>
              <a:path w="3629233" h="4956411">
                <a:moveTo>
                  <a:pt x="0" y="0"/>
                </a:moveTo>
                <a:lnTo>
                  <a:pt x="3629233" y="0"/>
                </a:lnTo>
                <a:lnTo>
                  <a:pt x="3629233" y="4956411"/>
                </a:lnTo>
                <a:lnTo>
                  <a:pt x="0" y="4956411"/>
                </a:lnTo>
                <a:lnTo>
                  <a:pt x="0" y="0"/>
                </a:lnTo>
                <a:close/>
              </a:path>
            </a:pathLst>
          </a:custGeom>
          <a:blipFill>
            <a:blip r:embed="rId3"/>
            <a:stretch>
              <a:fillRect l="-2204" r="-129330"/>
            </a:stretch>
          </a:blipFill>
        </p:spPr>
      </p:sp>
      <p:sp>
        <p:nvSpPr>
          <p:cNvPr id="4" name="Freeform 4"/>
          <p:cNvSpPr/>
          <p:nvPr/>
        </p:nvSpPr>
        <p:spPr>
          <a:xfrm rot="5400000">
            <a:off x="173952" y="2832407"/>
            <a:ext cx="5338729" cy="4130842"/>
          </a:xfrm>
          <a:custGeom>
            <a:avLst/>
            <a:gdLst/>
            <a:ahLst/>
            <a:cxnLst/>
            <a:rect l="l" t="t" r="r" b="b"/>
            <a:pathLst>
              <a:path w="5338729" h="4130842">
                <a:moveTo>
                  <a:pt x="0" y="0"/>
                </a:moveTo>
                <a:lnTo>
                  <a:pt x="5338729" y="0"/>
                </a:lnTo>
                <a:lnTo>
                  <a:pt x="5338729" y="4130842"/>
                </a:lnTo>
                <a:lnTo>
                  <a:pt x="0" y="4130842"/>
                </a:lnTo>
                <a:lnTo>
                  <a:pt x="0" y="0"/>
                </a:lnTo>
                <a:close/>
              </a:path>
            </a:pathLst>
          </a:custGeom>
          <a:blipFill>
            <a:blip r:embed="rId4"/>
            <a:stretch>
              <a:fillRect/>
            </a:stretch>
          </a:blipFill>
        </p:spPr>
      </p:sp>
      <p:grpSp>
        <p:nvGrpSpPr>
          <p:cNvPr id="5" name="Group 5"/>
          <p:cNvGrpSpPr/>
          <p:nvPr/>
        </p:nvGrpSpPr>
        <p:grpSpPr>
          <a:xfrm>
            <a:off x="4122860" y="5053691"/>
            <a:ext cx="5021140" cy="4983334"/>
            <a:chOff x="0" y="0"/>
            <a:chExt cx="6694853" cy="6644445"/>
          </a:xfrm>
        </p:grpSpPr>
        <p:sp>
          <p:nvSpPr>
            <p:cNvPr id="6" name="Freeform 6"/>
            <p:cNvSpPr/>
            <p:nvPr/>
          </p:nvSpPr>
          <p:spPr>
            <a:xfrm>
              <a:off x="0" y="0"/>
              <a:ext cx="6694853" cy="6644445"/>
            </a:xfrm>
            <a:custGeom>
              <a:avLst/>
              <a:gdLst/>
              <a:ahLst/>
              <a:cxnLst/>
              <a:rect l="l" t="t" r="r" b="b"/>
              <a:pathLst>
                <a:path w="6694853" h="6644445">
                  <a:moveTo>
                    <a:pt x="0" y="0"/>
                  </a:moveTo>
                  <a:lnTo>
                    <a:pt x="6694853" y="0"/>
                  </a:lnTo>
                  <a:lnTo>
                    <a:pt x="6694853" y="6644445"/>
                  </a:lnTo>
                  <a:lnTo>
                    <a:pt x="0" y="6644445"/>
                  </a:lnTo>
                  <a:lnTo>
                    <a:pt x="0" y="0"/>
                  </a:lnTo>
                  <a:close/>
                </a:path>
              </a:pathLst>
            </a:custGeom>
            <a:blipFill>
              <a:blip r:embed="rId5"/>
              <a:stretch>
                <a:fillRect l="-32865" t="-4176" r="-29904" b="-7756"/>
              </a:stretch>
            </a:blipFill>
          </p:spPr>
        </p:sp>
        <p:sp>
          <p:nvSpPr>
            <p:cNvPr id="7" name="Freeform 7"/>
            <p:cNvSpPr/>
            <p:nvPr/>
          </p:nvSpPr>
          <p:spPr>
            <a:xfrm>
              <a:off x="464236" y="472116"/>
              <a:ext cx="5760907" cy="5725845"/>
            </a:xfrm>
            <a:custGeom>
              <a:avLst/>
              <a:gdLst/>
              <a:ahLst/>
              <a:cxnLst/>
              <a:rect l="l" t="t" r="r" b="b"/>
              <a:pathLst>
                <a:path w="5760907" h="5725845">
                  <a:moveTo>
                    <a:pt x="0" y="0"/>
                  </a:moveTo>
                  <a:lnTo>
                    <a:pt x="5760907" y="0"/>
                  </a:lnTo>
                  <a:lnTo>
                    <a:pt x="5760907" y="5725845"/>
                  </a:lnTo>
                  <a:lnTo>
                    <a:pt x="0" y="5725845"/>
                  </a:lnTo>
                  <a:lnTo>
                    <a:pt x="0" y="0"/>
                  </a:lnTo>
                  <a:close/>
                </a:path>
              </a:pathLst>
            </a:custGeom>
            <a:blipFill>
              <a:blip r:embed="rId6"/>
              <a:stretch>
                <a:fillRect l="-21106" r="-21106"/>
              </a:stretch>
            </a:blipFill>
          </p:spPr>
        </p:sp>
      </p:grpSp>
      <p:sp>
        <p:nvSpPr>
          <p:cNvPr id="8" name="TextBox 8"/>
          <p:cNvSpPr txBox="1"/>
          <p:nvPr/>
        </p:nvSpPr>
        <p:spPr>
          <a:xfrm>
            <a:off x="9361706" y="5133975"/>
            <a:ext cx="7731483" cy="4527423"/>
          </a:xfrm>
          <a:prstGeom prst="rect">
            <a:avLst/>
          </a:prstGeom>
        </p:spPr>
        <p:txBody>
          <a:bodyPr lIns="0" tIns="0" rIns="0" bIns="0" rtlCol="0" anchor="t">
            <a:spAutoFit/>
          </a:bodyPr>
          <a:lstStyle/>
          <a:p>
            <a:pPr algn="just">
              <a:lnSpc>
                <a:spcPts val="5166"/>
              </a:lnSpc>
            </a:pPr>
            <a:r>
              <a:rPr lang="en-US" sz="4200">
                <a:solidFill>
                  <a:srgbClr val="000000"/>
                </a:solidFill>
                <a:latin typeface="Montserrat Bold Italics"/>
              </a:rPr>
              <a:t>Nếu có xảy ra mâu thuẫn thì dẫn đến nhiều xung đột giữa các chủ thể kinh tế. Khi đó </a:t>
            </a:r>
            <a:r>
              <a:rPr lang="en-US" sz="4200">
                <a:solidFill>
                  <a:srgbClr val="C82424"/>
                </a:solidFill>
                <a:latin typeface="Montserrat Bold Italics"/>
              </a:rPr>
              <a:t>cần có sự tham gia hoà giải</a:t>
            </a:r>
            <a:r>
              <a:rPr lang="en-US" sz="4200">
                <a:solidFill>
                  <a:srgbClr val="000000"/>
                </a:solidFill>
                <a:latin typeface="Montserrat Bold Italics"/>
              </a:rPr>
              <a:t> giữa các tổ chức có liên quan với nhau, đặc biệt là nhà nước.</a:t>
            </a:r>
          </a:p>
        </p:txBody>
      </p:sp>
      <p:sp>
        <p:nvSpPr>
          <p:cNvPr id="9" name="TextBox 9"/>
          <p:cNvSpPr txBox="1"/>
          <p:nvPr/>
        </p:nvSpPr>
        <p:spPr>
          <a:xfrm>
            <a:off x="5373661" y="2218938"/>
            <a:ext cx="11719528" cy="2584323"/>
          </a:xfrm>
          <a:prstGeom prst="rect">
            <a:avLst/>
          </a:prstGeom>
        </p:spPr>
        <p:txBody>
          <a:bodyPr lIns="0" tIns="0" rIns="0" bIns="0" rtlCol="0" anchor="t">
            <a:spAutoFit/>
          </a:bodyPr>
          <a:lstStyle/>
          <a:p>
            <a:pPr>
              <a:lnSpc>
                <a:spcPts val="5166"/>
              </a:lnSpc>
            </a:pPr>
            <a:r>
              <a:rPr lang="en-US" sz="4200">
                <a:solidFill>
                  <a:srgbClr val="C82424"/>
                </a:solidFill>
                <a:latin typeface="Montserrat Bold Italics"/>
              </a:rPr>
              <a:t>Nguyên tắc giải quyết mâu thuẫn:</a:t>
            </a:r>
            <a:r>
              <a:rPr lang="en-US" sz="4200">
                <a:solidFill>
                  <a:srgbClr val="000000"/>
                </a:solidFill>
                <a:latin typeface="Montserrat Bold Italics"/>
              </a:rPr>
              <a:t> Phải có sự tham gia của các bên liên quan, có nhân nhượng và phải đặt lợi ích đất nước lên trên hết.</a:t>
            </a:r>
          </a:p>
        </p:txBody>
      </p:sp>
      <p:sp>
        <p:nvSpPr>
          <p:cNvPr id="10" name="TextBox 10"/>
          <p:cNvSpPr txBox="1"/>
          <p:nvPr/>
        </p:nvSpPr>
        <p:spPr>
          <a:xfrm>
            <a:off x="2899077" y="568064"/>
            <a:ext cx="14194112" cy="1110899"/>
          </a:xfrm>
          <a:prstGeom prst="rect">
            <a:avLst/>
          </a:prstGeom>
        </p:spPr>
        <p:txBody>
          <a:bodyPr lIns="0" tIns="0" rIns="0" bIns="0" rtlCol="0" anchor="t">
            <a:spAutoFit/>
          </a:bodyPr>
          <a:lstStyle/>
          <a:p>
            <a:pPr marL="0" lvl="0" indent="0">
              <a:lnSpc>
                <a:spcPts val="4394"/>
              </a:lnSpc>
            </a:pPr>
            <a:r>
              <a:rPr lang="en-US" sz="3889" spc="23">
                <a:solidFill>
                  <a:srgbClr val="605048"/>
                </a:solidFill>
                <a:latin typeface="Montserrat Bold"/>
              </a:rPr>
              <a:t>GIẢI QUYẾT NHỮNG MÂU THUẪN TRONG LỢI ÍCH CỦA KINH TẾ</a:t>
            </a:r>
          </a:p>
        </p:txBody>
      </p:sp>
      <p:grpSp>
        <p:nvGrpSpPr>
          <p:cNvPr id="11" name="Group 11"/>
          <p:cNvGrpSpPr/>
          <p:nvPr/>
        </p:nvGrpSpPr>
        <p:grpSpPr>
          <a:xfrm>
            <a:off x="1279504" y="378437"/>
            <a:ext cx="1300526" cy="1300526"/>
            <a:chOff x="0" y="0"/>
            <a:chExt cx="1734035" cy="1734035"/>
          </a:xfrm>
        </p:grpSpPr>
        <p:grpSp>
          <p:nvGrpSpPr>
            <p:cNvPr id="12" name="Group 12"/>
            <p:cNvGrpSpPr/>
            <p:nvPr/>
          </p:nvGrpSpPr>
          <p:grpSpPr>
            <a:xfrm>
              <a:off x="0" y="0"/>
              <a:ext cx="1734035" cy="173403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15" name="TextBox 15"/>
            <p:cNvSpPr txBox="1"/>
            <p:nvPr/>
          </p:nvSpPr>
          <p:spPr>
            <a:xfrm>
              <a:off x="548185" y="84900"/>
              <a:ext cx="637664" cy="1440410"/>
            </a:xfrm>
            <a:prstGeom prst="rect">
              <a:avLst/>
            </a:prstGeom>
          </p:spPr>
          <p:txBody>
            <a:bodyPr lIns="0" tIns="0" rIns="0" bIns="0" rtlCol="0" anchor="t">
              <a:spAutoFit/>
            </a:bodyPr>
            <a:lstStyle/>
            <a:p>
              <a:pPr algn="r">
                <a:lnSpc>
                  <a:spcPts val="9094"/>
                </a:lnSpc>
              </a:pPr>
              <a:r>
                <a:rPr lang="en-US" sz="6496">
                  <a:solidFill>
                    <a:srgbClr val="605048"/>
                  </a:solidFill>
                  <a:latin typeface="Carelia"/>
                </a:rPr>
                <a:t>d</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grpSp>
        <p:nvGrpSpPr>
          <p:cNvPr id="3" name="Group 3"/>
          <p:cNvGrpSpPr>
            <a:grpSpLocks noChangeAspect="1"/>
          </p:cNvGrpSpPr>
          <p:nvPr/>
        </p:nvGrpSpPr>
        <p:grpSpPr>
          <a:xfrm rot="275401">
            <a:off x="3222365" y="963515"/>
            <a:ext cx="12070546" cy="8359971"/>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a:grpSpLocks noChangeAspect="1"/>
          </p:cNvGrpSpPr>
          <p:nvPr/>
        </p:nvGrpSpPr>
        <p:grpSpPr>
          <a:xfrm rot="-2183834">
            <a:off x="2786027" y="2157359"/>
            <a:ext cx="9169826" cy="6350954"/>
            <a:chOff x="0" y="0"/>
            <a:chExt cx="3429000" cy="2374900"/>
          </a:xfrm>
        </p:grpSpPr>
        <p:sp>
          <p:nvSpPr>
            <p:cNvPr id="7" name="Freeform 7"/>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8" name="Freeform 8"/>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9" name="Group 9"/>
          <p:cNvGrpSpPr>
            <a:grpSpLocks noChangeAspect="1"/>
          </p:cNvGrpSpPr>
          <p:nvPr/>
        </p:nvGrpSpPr>
        <p:grpSpPr>
          <a:xfrm rot="-10101156">
            <a:off x="10789186" y="1079477"/>
            <a:ext cx="4921956" cy="7315995"/>
            <a:chOff x="0" y="0"/>
            <a:chExt cx="3175000" cy="4719320"/>
          </a:xfrm>
        </p:grpSpPr>
        <p:sp>
          <p:nvSpPr>
            <p:cNvPr id="10" name="Freeform 10"/>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6"/>
              <a:stretch>
                <a:fillRect l="-113593" r="-237551"/>
              </a:stretch>
            </a:blipFill>
          </p:spPr>
        </p:sp>
        <p:sp>
          <p:nvSpPr>
            <p:cNvPr id="11" name="Freeform 11"/>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7"/>
              <a:stretch>
                <a:fillRect l="-4322" t="-3535" r="-518"/>
              </a:stretch>
            </a:blipFill>
          </p:spPr>
        </p:sp>
      </p:grpSp>
      <p:sp>
        <p:nvSpPr>
          <p:cNvPr id="12" name="Freeform 12"/>
          <p:cNvSpPr/>
          <p:nvPr/>
        </p:nvSpPr>
        <p:spPr>
          <a:xfrm rot="-296991">
            <a:off x="3055702" y="1435689"/>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8"/>
            <a:stretch>
              <a:fillRect/>
            </a:stretch>
          </a:blipFill>
        </p:spPr>
      </p:sp>
      <p:sp>
        <p:nvSpPr>
          <p:cNvPr id="13" name="Freeform 13"/>
          <p:cNvSpPr/>
          <p:nvPr/>
        </p:nvSpPr>
        <p:spPr>
          <a:xfrm rot="-2700000">
            <a:off x="-3021635" y="2042349"/>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9"/>
            <a:stretch>
              <a:fillRect/>
            </a:stretch>
          </a:blipFill>
        </p:spPr>
      </p:sp>
      <p:sp>
        <p:nvSpPr>
          <p:cNvPr id="14" name="Freeform 14"/>
          <p:cNvSpPr/>
          <p:nvPr/>
        </p:nvSpPr>
        <p:spPr>
          <a:xfrm rot="-3569674">
            <a:off x="-2435523" y="-1078537"/>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10"/>
            <a:stretch>
              <a:fillRect/>
            </a:stretch>
          </a:blipFill>
        </p:spPr>
      </p:sp>
      <p:sp>
        <p:nvSpPr>
          <p:cNvPr id="15" name="Freeform 15"/>
          <p:cNvSpPr/>
          <p:nvPr/>
        </p:nvSpPr>
        <p:spPr>
          <a:xfrm rot="1025603">
            <a:off x="-1458512" y="7218919"/>
            <a:ext cx="4019186" cy="6136162"/>
          </a:xfrm>
          <a:custGeom>
            <a:avLst/>
            <a:gdLst/>
            <a:ahLst/>
            <a:cxnLst/>
            <a:rect l="l" t="t" r="r" b="b"/>
            <a:pathLst>
              <a:path w="4019186" h="6136162">
                <a:moveTo>
                  <a:pt x="0" y="0"/>
                </a:moveTo>
                <a:lnTo>
                  <a:pt x="4019186" y="0"/>
                </a:lnTo>
                <a:lnTo>
                  <a:pt x="4019186" y="6136162"/>
                </a:lnTo>
                <a:lnTo>
                  <a:pt x="0" y="6136162"/>
                </a:lnTo>
                <a:lnTo>
                  <a:pt x="0" y="0"/>
                </a:lnTo>
                <a:close/>
              </a:path>
            </a:pathLst>
          </a:custGeom>
          <a:blipFill>
            <a:blip r:embed="rId11"/>
            <a:stretch>
              <a:fillRect/>
            </a:stretch>
          </a:blipFill>
        </p:spPr>
      </p:sp>
      <p:sp>
        <p:nvSpPr>
          <p:cNvPr id="16" name="Freeform 16"/>
          <p:cNvSpPr/>
          <p:nvPr/>
        </p:nvSpPr>
        <p:spPr>
          <a:xfrm>
            <a:off x="15623574" y="7528621"/>
            <a:ext cx="3318508" cy="4047821"/>
          </a:xfrm>
          <a:custGeom>
            <a:avLst/>
            <a:gdLst/>
            <a:ahLst/>
            <a:cxnLst/>
            <a:rect l="l" t="t" r="r" b="b"/>
            <a:pathLst>
              <a:path w="3318508" h="4047821">
                <a:moveTo>
                  <a:pt x="0" y="0"/>
                </a:moveTo>
                <a:lnTo>
                  <a:pt x="3318509" y="0"/>
                </a:lnTo>
                <a:lnTo>
                  <a:pt x="3318509" y="4047821"/>
                </a:lnTo>
                <a:lnTo>
                  <a:pt x="0" y="4047821"/>
                </a:lnTo>
                <a:lnTo>
                  <a:pt x="0" y="0"/>
                </a:lnTo>
                <a:close/>
              </a:path>
            </a:pathLst>
          </a:custGeom>
          <a:blipFill>
            <a:blip r:embed="rId12"/>
            <a:stretch>
              <a:fillRect/>
            </a:stretch>
          </a:blipFill>
        </p:spPr>
      </p:sp>
      <p:sp>
        <p:nvSpPr>
          <p:cNvPr id="17" name="TextBox 17"/>
          <p:cNvSpPr txBox="1"/>
          <p:nvPr/>
        </p:nvSpPr>
        <p:spPr>
          <a:xfrm rot="-295103">
            <a:off x="4973850" y="3540743"/>
            <a:ext cx="8360231" cy="3490569"/>
          </a:xfrm>
          <a:prstGeom prst="rect">
            <a:avLst/>
          </a:prstGeom>
        </p:spPr>
        <p:txBody>
          <a:bodyPr lIns="0" tIns="0" rIns="0" bIns="0" rtlCol="0" anchor="t">
            <a:spAutoFit/>
          </a:bodyPr>
          <a:lstStyle/>
          <a:p>
            <a:pPr algn="ctr">
              <a:lnSpc>
                <a:spcPts val="13374"/>
              </a:lnSpc>
            </a:pPr>
            <a:r>
              <a:rPr lang="en-US" sz="13647">
                <a:solidFill>
                  <a:srgbClr val="605048"/>
                </a:solidFill>
                <a:latin typeface="Carelia"/>
              </a:rPr>
              <a:t>Thank</a:t>
            </a:r>
          </a:p>
          <a:p>
            <a:pPr algn="ctr">
              <a:lnSpc>
                <a:spcPts val="13374"/>
              </a:lnSpc>
            </a:pPr>
            <a:r>
              <a:rPr lang="en-US" sz="13647">
                <a:solidFill>
                  <a:srgbClr val="605048"/>
                </a:solidFill>
                <a:latin typeface="Carelia"/>
              </a:rPr>
              <a:t>you</a:t>
            </a:r>
          </a:p>
        </p:txBody>
      </p:sp>
      <p:sp>
        <p:nvSpPr>
          <p:cNvPr id="18" name="Freeform 18"/>
          <p:cNvSpPr/>
          <p:nvPr/>
        </p:nvSpPr>
        <p:spPr>
          <a:xfrm rot="27259">
            <a:off x="8362120" y="1566278"/>
            <a:ext cx="891928" cy="908972"/>
          </a:xfrm>
          <a:custGeom>
            <a:avLst/>
            <a:gdLst/>
            <a:ahLst/>
            <a:cxnLst/>
            <a:rect l="l" t="t" r="r" b="b"/>
            <a:pathLst>
              <a:path w="891928" h="908972">
                <a:moveTo>
                  <a:pt x="0" y="0"/>
                </a:moveTo>
                <a:lnTo>
                  <a:pt x="891929" y="0"/>
                </a:lnTo>
                <a:lnTo>
                  <a:pt x="891929" y="908971"/>
                </a:lnTo>
                <a:lnTo>
                  <a:pt x="0" y="908971"/>
                </a:lnTo>
                <a:lnTo>
                  <a:pt x="0" y="0"/>
                </a:lnTo>
                <a:close/>
              </a:path>
            </a:pathLst>
          </a:custGeom>
          <a:blipFill>
            <a:blip r:embed="rId13"/>
            <a:stretch>
              <a:fillRect/>
            </a:stretch>
          </a:blipFill>
        </p:spPr>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6916213">
            <a:off x="-3660613" y="2985633"/>
            <a:ext cx="4146901" cy="6163954"/>
            <a:chOff x="0" y="0"/>
            <a:chExt cx="3175000" cy="4719320"/>
          </a:xfrm>
        </p:grpSpPr>
        <p:sp>
          <p:nvSpPr>
            <p:cNvPr id="3" name="Freeform 3"/>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2"/>
              <a:stretch>
                <a:fillRect l="-113593" r="-237551"/>
              </a:stretch>
            </a:blipFill>
          </p:spPr>
        </p:sp>
        <p:sp>
          <p:nvSpPr>
            <p:cNvPr id="4" name="Freeform 4"/>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3"/>
              <a:stretch>
                <a:fillRect l="-4322" t="-3535" r="-518"/>
              </a:stretch>
            </a:blipFill>
          </p:spPr>
        </p:sp>
      </p:grpSp>
      <p:grpSp>
        <p:nvGrpSpPr>
          <p:cNvPr id="7" name="Group 7"/>
          <p:cNvGrpSpPr>
            <a:grpSpLocks noChangeAspect="1"/>
          </p:cNvGrpSpPr>
          <p:nvPr/>
        </p:nvGrpSpPr>
        <p:grpSpPr>
          <a:xfrm rot="-4361421">
            <a:off x="16214549" y="-2435917"/>
            <a:ext cx="4146901" cy="6163954"/>
            <a:chOff x="0" y="0"/>
            <a:chExt cx="3175000" cy="4719320"/>
          </a:xfrm>
        </p:grpSpPr>
        <p:sp>
          <p:nvSpPr>
            <p:cNvPr id="8" name="Freeform 8"/>
            <p:cNvSpPr/>
            <p:nvPr/>
          </p:nvSpPr>
          <p:spPr>
            <a:xfrm flipH="1" flipV="1">
              <a:off x="39511" y="33584"/>
              <a:ext cx="3154680" cy="4697730"/>
            </a:xfrm>
            <a:custGeom>
              <a:avLst/>
              <a:gdLst/>
              <a:ahLst/>
              <a:cxnLst/>
              <a:rect l="l" t="t" r="r" b="b"/>
              <a:pathLst>
                <a:path w="3154680" h="4697730">
                  <a:moveTo>
                    <a:pt x="0" y="0"/>
                  </a:moveTo>
                  <a:lnTo>
                    <a:pt x="2938780" y="0"/>
                  </a:lnTo>
                  <a:cubicBezTo>
                    <a:pt x="2938780" y="0"/>
                    <a:pt x="2938780" y="43180"/>
                    <a:pt x="2960370" y="86360"/>
                  </a:cubicBezTo>
                  <a:cubicBezTo>
                    <a:pt x="2981960" y="129540"/>
                    <a:pt x="2981960" y="236220"/>
                    <a:pt x="2981960" y="279400"/>
                  </a:cubicBezTo>
                  <a:cubicBezTo>
                    <a:pt x="2981960" y="322580"/>
                    <a:pt x="3068320" y="450850"/>
                    <a:pt x="3068320" y="450850"/>
                  </a:cubicBezTo>
                  <a:cubicBezTo>
                    <a:pt x="3154680" y="579120"/>
                    <a:pt x="3133090" y="730250"/>
                    <a:pt x="3133090" y="772160"/>
                  </a:cubicBezTo>
                  <a:cubicBezTo>
                    <a:pt x="3133090" y="815340"/>
                    <a:pt x="3111500" y="878840"/>
                    <a:pt x="3068320" y="943610"/>
                  </a:cubicBezTo>
                  <a:cubicBezTo>
                    <a:pt x="3025140" y="1008380"/>
                    <a:pt x="3025140" y="1179830"/>
                    <a:pt x="3025140" y="1179830"/>
                  </a:cubicBezTo>
                  <a:lnTo>
                    <a:pt x="3025140" y="1308100"/>
                  </a:lnTo>
                  <a:lnTo>
                    <a:pt x="3025140" y="1436370"/>
                  </a:lnTo>
                  <a:lnTo>
                    <a:pt x="2981960" y="1564641"/>
                  </a:lnTo>
                  <a:lnTo>
                    <a:pt x="3003550" y="1692911"/>
                  </a:lnTo>
                  <a:cubicBezTo>
                    <a:pt x="3003550" y="1692911"/>
                    <a:pt x="3025140" y="1779271"/>
                    <a:pt x="3003550" y="1821181"/>
                  </a:cubicBezTo>
                  <a:cubicBezTo>
                    <a:pt x="2981960" y="1864361"/>
                    <a:pt x="3003550" y="1842771"/>
                    <a:pt x="3003550" y="1864361"/>
                  </a:cubicBezTo>
                  <a:cubicBezTo>
                    <a:pt x="3003550" y="1885951"/>
                    <a:pt x="3003550" y="1929131"/>
                    <a:pt x="3003550" y="1929131"/>
                  </a:cubicBezTo>
                  <a:lnTo>
                    <a:pt x="3003550" y="2166620"/>
                  </a:lnTo>
                  <a:lnTo>
                    <a:pt x="2917190" y="2381250"/>
                  </a:lnTo>
                  <a:lnTo>
                    <a:pt x="2895600" y="2702560"/>
                  </a:lnTo>
                  <a:lnTo>
                    <a:pt x="2852420" y="2960370"/>
                  </a:lnTo>
                  <a:cubicBezTo>
                    <a:pt x="2852420" y="2960370"/>
                    <a:pt x="2852420" y="3281681"/>
                    <a:pt x="2852420" y="3303270"/>
                  </a:cubicBezTo>
                  <a:cubicBezTo>
                    <a:pt x="2852420" y="3324860"/>
                    <a:pt x="2852420" y="3474720"/>
                    <a:pt x="2874010" y="3517901"/>
                  </a:cubicBezTo>
                  <a:cubicBezTo>
                    <a:pt x="2895600" y="3561081"/>
                    <a:pt x="2767330" y="3903981"/>
                    <a:pt x="2767330" y="3903981"/>
                  </a:cubicBezTo>
                  <a:lnTo>
                    <a:pt x="2702560" y="4140201"/>
                  </a:lnTo>
                  <a:cubicBezTo>
                    <a:pt x="2702560" y="4140201"/>
                    <a:pt x="2702560" y="4439921"/>
                    <a:pt x="2680970" y="4504691"/>
                  </a:cubicBezTo>
                  <a:cubicBezTo>
                    <a:pt x="2659380" y="4569461"/>
                    <a:pt x="2594610" y="4611371"/>
                    <a:pt x="2594610" y="4611371"/>
                  </a:cubicBezTo>
                  <a:cubicBezTo>
                    <a:pt x="2594610" y="4611371"/>
                    <a:pt x="2529840" y="4632961"/>
                    <a:pt x="2529840" y="4632961"/>
                  </a:cubicBezTo>
                  <a:cubicBezTo>
                    <a:pt x="2486660" y="4676141"/>
                    <a:pt x="2423160" y="4676141"/>
                    <a:pt x="2423160" y="4676141"/>
                  </a:cubicBezTo>
                  <a:cubicBezTo>
                    <a:pt x="2423160" y="4676141"/>
                    <a:pt x="2273300" y="4697731"/>
                    <a:pt x="2230120" y="4676141"/>
                  </a:cubicBezTo>
                  <a:cubicBezTo>
                    <a:pt x="2186940" y="4654551"/>
                    <a:pt x="2015490" y="4654551"/>
                    <a:pt x="2015490" y="4654551"/>
                  </a:cubicBezTo>
                  <a:cubicBezTo>
                    <a:pt x="1950720" y="4697731"/>
                    <a:pt x="1822450" y="4632961"/>
                    <a:pt x="1822450" y="4632961"/>
                  </a:cubicBezTo>
                  <a:lnTo>
                    <a:pt x="1629410" y="4611371"/>
                  </a:lnTo>
                  <a:cubicBezTo>
                    <a:pt x="1543050" y="4654551"/>
                    <a:pt x="1436370" y="4632961"/>
                    <a:pt x="1436370" y="4632961"/>
                  </a:cubicBezTo>
                  <a:cubicBezTo>
                    <a:pt x="1436370" y="4632961"/>
                    <a:pt x="1329690" y="4632961"/>
                    <a:pt x="1286510" y="4611371"/>
                  </a:cubicBezTo>
                  <a:cubicBezTo>
                    <a:pt x="1243330" y="4589781"/>
                    <a:pt x="1158240" y="4611371"/>
                    <a:pt x="1158240" y="4611371"/>
                  </a:cubicBezTo>
                  <a:lnTo>
                    <a:pt x="1115060" y="4589781"/>
                  </a:lnTo>
                  <a:cubicBezTo>
                    <a:pt x="1071880" y="4611371"/>
                    <a:pt x="1028700" y="4589781"/>
                    <a:pt x="1028700" y="4589781"/>
                  </a:cubicBezTo>
                  <a:cubicBezTo>
                    <a:pt x="985520" y="4546601"/>
                    <a:pt x="835660" y="4546601"/>
                    <a:pt x="835660" y="4546601"/>
                  </a:cubicBezTo>
                  <a:lnTo>
                    <a:pt x="707390" y="4525011"/>
                  </a:lnTo>
                  <a:cubicBezTo>
                    <a:pt x="664210" y="4503421"/>
                    <a:pt x="557530" y="4525011"/>
                    <a:pt x="557530" y="4525011"/>
                  </a:cubicBezTo>
                  <a:cubicBezTo>
                    <a:pt x="557530" y="4525011"/>
                    <a:pt x="386080" y="4568191"/>
                    <a:pt x="299720" y="4568191"/>
                  </a:cubicBezTo>
                  <a:cubicBezTo>
                    <a:pt x="213360" y="4568191"/>
                    <a:pt x="0" y="4525011"/>
                    <a:pt x="0" y="4525011"/>
                  </a:cubicBezTo>
                  <a:lnTo>
                    <a:pt x="0" y="0"/>
                  </a:lnTo>
                  <a:close/>
                </a:path>
              </a:pathLst>
            </a:custGeom>
            <a:blipFill>
              <a:blip r:embed="rId2"/>
              <a:stretch>
                <a:fillRect l="-113593" r="-237551"/>
              </a:stretch>
            </a:blipFill>
          </p:spPr>
        </p:sp>
        <p:sp>
          <p:nvSpPr>
            <p:cNvPr id="9" name="Freeform 9"/>
            <p:cNvSpPr/>
            <p:nvPr/>
          </p:nvSpPr>
          <p:spPr>
            <a:xfrm>
              <a:off x="0" y="0"/>
              <a:ext cx="3175000" cy="4719320"/>
            </a:xfrm>
            <a:custGeom>
              <a:avLst/>
              <a:gdLst/>
              <a:ahLst/>
              <a:cxnLst/>
              <a:rect l="l" t="t" r="r" b="b"/>
              <a:pathLst>
                <a:path w="3175000" h="4719320">
                  <a:moveTo>
                    <a:pt x="3175000" y="4719320"/>
                  </a:moveTo>
                  <a:lnTo>
                    <a:pt x="0" y="4719320"/>
                  </a:lnTo>
                  <a:lnTo>
                    <a:pt x="0" y="0"/>
                  </a:lnTo>
                  <a:lnTo>
                    <a:pt x="3175000" y="0"/>
                  </a:lnTo>
                  <a:lnTo>
                    <a:pt x="3175000" y="4719320"/>
                  </a:lnTo>
                  <a:close/>
                </a:path>
              </a:pathLst>
            </a:custGeom>
            <a:blipFill>
              <a:blip r:embed="rId3"/>
              <a:stretch>
                <a:fillRect l="-4322" t="-3535" r="-518"/>
              </a:stretch>
            </a:blipFill>
          </p:spPr>
        </p:sp>
      </p:grpSp>
      <p:sp>
        <p:nvSpPr>
          <p:cNvPr id="10" name="Freeform 10"/>
          <p:cNvSpPr/>
          <p:nvPr/>
        </p:nvSpPr>
        <p:spPr>
          <a:xfrm rot="4081896">
            <a:off x="14150901" y="-2279129"/>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4"/>
            <a:stretch>
              <a:fillRect/>
            </a:stretch>
          </a:blipFill>
        </p:spPr>
      </p:sp>
      <p:sp>
        <p:nvSpPr>
          <p:cNvPr id="11" name="Freeform 11"/>
          <p:cNvSpPr/>
          <p:nvPr/>
        </p:nvSpPr>
        <p:spPr>
          <a:xfrm rot="-7225909">
            <a:off x="-7043152" y="6671022"/>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4"/>
            <a:stretch>
              <a:fillRect/>
            </a:stretch>
          </a:blipFill>
        </p:spPr>
      </p:sp>
      <p:grpSp>
        <p:nvGrpSpPr>
          <p:cNvPr id="12" name="Group 12"/>
          <p:cNvGrpSpPr>
            <a:grpSpLocks noChangeAspect="1"/>
          </p:cNvGrpSpPr>
          <p:nvPr/>
        </p:nvGrpSpPr>
        <p:grpSpPr>
          <a:xfrm rot="-9710503">
            <a:off x="-3793871" y="8643049"/>
            <a:ext cx="10902197" cy="7550781"/>
            <a:chOff x="0" y="0"/>
            <a:chExt cx="3429000" cy="2374900"/>
          </a:xfrm>
        </p:grpSpPr>
        <p:sp>
          <p:nvSpPr>
            <p:cNvPr id="13" name="Freeform 13"/>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5"/>
              <a:stretch>
                <a:fillRect t="-278" b="-278"/>
              </a:stretch>
            </a:blipFill>
          </p:spPr>
        </p:sp>
        <p:sp>
          <p:nvSpPr>
            <p:cNvPr id="14" name="Freeform 14"/>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6"/>
              <a:stretch>
                <a:fillRect l="-2902" t="-10996" r="-2492" b="-11124"/>
              </a:stretch>
            </a:blipFill>
          </p:spPr>
        </p:sp>
      </p:grpSp>
      <p:sp>
        <p:nvSpPr>
          <p:cNvPr id="15" name="TextBox 15"/>
          <p:cNvSpPr txBox="1"/>
          <p:nvPr/>
        </p:nvSpPr>
        <p:spPr>
          <a:xfrm>
            <a:off x="58089" y="2685333"/>
            <a:ext cx="9864090" cy="4809009"/>
          </a:xfrm>
          <a:prstGeom prst="rect">
            <a:avLst/>
          </a:prstGeom>
        </p:spPr>
        <p:txBody>
          <a:bodyPr wrap="square" lIns="0" tIns="0" rIns="0" bIns="0" rtlCol="0" anchor="t">
            <a:spAutoFit/>
          </a:bodyPr>
          <a:lstStyle/>
          <a:p>
            <a:pPr algn="ctr">
              <a:lnSpc>
                <a:spcPts val="12480"/>
              </a:lnSpc>
              <a:spcBef>
                <a:spcPct val="0"/>
              </a:spcBef>
            </a:pPr>
            <a:r>
              <a:rPr lang="en-US" sz="10000" spc="228" dirty="0" smtClean="0">
                <a:solidFill>
                  <a:srgbClr val="605048"/>
                </a:solidFill>
                <a:latin typeface="Asap Bold"/>
              </a:rPr>
              <a:t>KHÁI NIỆM LUẬT HÔN NHÂN VÀ GIA ĐÌNH</a:t>
            </a:r>
            <a:endParaRPr lang="en-US" sz="10000" spc="228" dirty="0">
              <a:solidFill>
                <a:srgbClr val="605048"/>
              </a:solidFill>
              <a:latin typeface="Asap Bold"/>
            </a:endParaRPr>
          </a:p>
        </p:txBody>
      </p:sp>
      <p:grpSp>
        <p:nvGrpSpPr>
          <p:cNvPr id="16" name="Group 16"/>
          <p:cNvGrpSpPr/>
          <p:nvPr/>
        </p:nvGrpSpPr>
        <p:grpSpPr>
          <a:xfrm>
            <a:off x="532485" y="846492"/>
            <a:ext cx="2108654" cy="1576096"/>
            <a:chOff x="-187776" y="0"/>
            <a:chExt cx="2811538" cy="2101461"/>
          </a:xfrm>
        </p:grpSpPr>
        <p:grpSp>
          <p:nvGrpSpPr>
            <p:cNvPr id="17" name="Group 17"/>
            <p:cNvGrpSpPr/>
            <p:nvPr/>
          </p:nvGrpSpPr>
          <p:grpSpPr>
            <a:xfrm>
              <a:off x="566362" y="0"/>
              <a:ext cx="2057400" cy="205740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20" name="TextBox 20"/>
            <p:cNvSpPr txBox="1"/>
            <p:nvPr/>
          </p:nvSpPr>
          <p:spPr>
            <a:xfrm>
              <a:off x="-187776" y="254801"/>
              <a:ext cx="2351639" cy="1846660"/>
            </a:xfrm>
            <a:prstGeom prst="rect">
              <a:avLst/>
            </a:prstGeom>
          </p:spPr>
          <p:txBody>
            <a:bodyPr lIns="0" tIns="0" rIns="0" bIns="0" rtlCol="0" anchor="t">
              <a:spAutoFit/>
            </a:bodyPr>
            <a:lstStyle/>
            <a:p>
              <a:pPr algn="r">
                <a:lnSpc>
                  <a:spcPts val="10790"/>
                </a:lnSpc>
              </a:pPr>
              <a:r>
                <a:rPr lang="en-US" sz="7707" dirty="0" smtClean="0">
                  <a:solidFill>
                    <a:srgbClr val="605048"/>
                  </a:solidFill>
                  <a:latin typeface="Carelia"/>
                </a:rPr>
                <a:t>I.</a:t>
              </a:r>
              <a:endParaRPr lang="en-US" sz="7707" dirty="0">
                <a:solidFill>
                  <a:srgbClr val="605048"/>
                </a:solidFill>
                <a:latin typeface="Carelia"/>
              </a:endParaRP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852" y="2329719"/>
            <a:ext cx="8314660" cy="762000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02875" y="-32506"/>
            <a:ext cx="5888880" cy="3172127"/>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435715"/>
            <a:ext cx="13106400" cy="1177773"/>
          </a:xfrm>
          <a:custGeom>
            <a:avLst/>
            <a:gdLst/>
            <a:ahLst/>
            <a:cxnLst/>
            <a:rect l="l" t="t" r="r" b="b"/>
            <a:pathLst>
              <a:path w="9611591" h="1177773">
                <a:moveTo>
                  <a:pt x="0" y="0"/>
                </a:moveTo>
                <a:lnTo>
                  <a:pt x="9611591" y="0"/>
                </a:lnTo>
                <a:lnTo>
                  <a:pt x="9611591" y="1177773"/>
                </a:lnTo>
                <a:lnTo>
                  <a:pt x="0" y="1177773"/>
                </a:lnTo>
                <a:lnTo>
                  <a:pt x="0" y="0"/>
                </a:lnTo>
                <a:close/>
              </a:path>
            </a:pathLst>
          </a:custGeom>
          <a:blipFill>
            <a:blip r:embed="rId2"/>
            <a:stretch>
              <a:fillRect t="-11206" b="-11206"/>
            </a:stretch>
          </a:blipFill>
        </p:spPr>
      </p:sp>
      <p:grpSp>
        <p:nvGrpSpPr>
          <p:cNvPr id="3" name="Group 3"/>
          <p:cNvGrpSpPr/>
          <p:nvPr/>
        </p:nvGrpSpPr>
        <p:grpSpPr>
          <a:xfrm>
            <a:off x="2307826" y="2362797"/>
            <a:ext cx="12352009" cy="5278914"/>
            <a:chOff x="0" y="0"/>
            <a:chExt cx="3002160" cy="812800"/>
          </a:xfrm>
        </p:grpSpPr>
        <p:sp>
          <p:nvSpPr>
            <p:cNvPr id="4" name="Freeform 4"/>
            <p:cNvSpPr/>
            <p:nvPr/>
          </p:nvSpPr>
          <p:spPr>
            <a:xfrm>
              <a:off x="0" y="0"/>
              <a:ext cx="3002160" cy="812800"/>
            </a:xfrm>
            <a:custGeom>
              <a:avLst/>
              <a:gdLst/>
              <a:ahLst/>
              <a:cxnLst/>
              <a:rect l="l" t="t" r="r" b="b"/>
              <a:pathLst>
                <a:path w="3002160" h="812800">
                  <a:moveTo>
                    <a:pt x="34638" y="0"/>
                  </a:moveTo>
                  <a:lnTo>
                    <a:pt x="2967522" y="0"/>
                  </a:lnTo>
                  <a:cubicBezTo>
                    <a:pt x="2986652" y="0"/>
                    <a:pt x="3002160" y="15508"/>
                    <a:pt x="3002160" y="34638"/>
                  </a:cubicBezTo>
                  <a:lnTo>
                    <a:pt x="3002160" y="778162"/>
                  </a:lnTo>
                  <a:cubicBezTo>
                    <a:pt x="3002160" y="797292"/>
                    <a:pt x="2986652" y="812800"/>
                    <a:pt x="2967522" y="812800"/>
                  </a:cubicBezTo>
                  <a:lnTo>
                    <a:pt x="34638" y="812800"/>
                  </a:lnTo>
                  <a:cubicBezTo>
                    <a:pt x="15508" y="812800"/>
                    <a:pt x="0" y="797292"/>
                    <a:pt x="0" y="778162"/>
                  </a:cubicBezTo>
                  <a:lnTo>
                    <a:pt x="0" y="34638"/>
                  </a:lnTo>
                  <a:cubicBezTo>
                    <a:pt x="0" y="15508"/>
                    <a:pt x="15508" y="0"/>
                    <a:pt x="34638" y="0"/>
                  </a:cubicBezTo>
                  <a:close/>
                </a:path>
              </a:pathLst>
            </a:custGeom>
            <a:solidFill>
              <a:srgbClr val="E8D8C9"/>
            </a:solidFill>
            <a:ln w="114300" cap="rnd">
              <a:solidFill>
                <a:srgbClr val="000000"/>
              </a:solidFill>
              <a:prstDash val="solid"/>
              <a:round/>
            </a:ln>
          </p:spPr>
        </p:sp>
        <p:sp>
          <p:nvSpPr>
            <p:cNvPr id="5" name="TextBox 5"/>
            <p:cNvSpPr txBox="1"/>
            <p:nvPr/>
          </p:nvSpPr>
          <p:spPr>
            <a:xfrm>
              <a:off x="0" y="-47625"/>
              <a:ext cx="3002160" cy="860425"/>
            </a:xfrm>
            <a:prstGeom prst="rect">
              <a:avLst/>
            </a:prstGeom>
          </p:spPr>
          <p:txBody>
            <a:bodyPr lIns="50800" tIns="50800" rIns="50800" bIns="50800" rtlCol="0" anchor="ctr"/>
            <a:lstStyle/>
            <a:p>
              <a:pPr algn="ctr">
                <a:lnSpc>
                  <a:spcPts val="3598"/>
                </a:lnSpc>
              </a:pPr>
              <a:endParaRPr/>
            </a:p>
          </p:txBody>
        </p:sp>
      </p:grpSp>
      <p:grpSp>
        <p:nvGrpSpPr>
          <p:cNvPr id="7" name="Group 7"/>
          <p:cNvGrpSpPr/>
          <p:nvPr/>
        </p:nvGrpSpPr>
        <p:grpSpPr>
          <a:xfrm>
            <a:off x="1573339" y="1741654"/>
            <a:ext cx="2465261" cy="1917123"/>
            <a:chOff x="0" y="0"/>
            <a:chExt cx="649287" cy="504921"/>
          </a:xfrm>
        </p:grpSpPr>
        <p:sp>
          <p:nvSpPr>
            <p:cNvPr id="8" name="Freeform 8"/>
            <p:cNvSpPr/>
            <p:nvPr/>
          </p:nvSpPr>
          <p:spPr>
            <a:xfrm>
              <a:off x="0" y="0"/>
              <a:ext cx="649287" cy="504921"/>
            </a:xfrm>
            <a:custGeom>
              <a:avLst/>
              <a:gdLst/>
              <a:ahLst/>
              <a:cxnLst/>
              <a:rect l="l" t="t" r="r" b="b"/>
              <a:pathLst>
                <a:path w="649287" h="504921">
                  <a:moveTo>
                    <a:pt x="0" y="0"/>
                  </a:moveTo>
                  <a:lnTo>
                    <a:pt x="649287" y="0"/>
                  </a:lnTo>
                  <a:lnTo>
                    <a:pt x="649287" y="504921"/>
                  </a:lnTo>
                  <a:lnTo>
                    <a:pt x="0" y="504921"/>
                  </a:lnTo>
                  <a:close/>
                </a:path>
              </a:pathLst>
            </a:custGeom>
            <a:solidFill>
              <a:srgbClr val="E8D8C9"/>
            </a:solidFill>
          </p:spPr>
        </p:sp>
        <p:sp>
          <p:nvSpPr>
            <p:cNvPr id="9" name="TextBox 9"/>
            <p:cNvSpPr txBox="1"/>
            <p:nvPr/>
          </p:nvSpPr>
          <p:spPr>
            <a:xfrm>
              <a:off x="0" y="-47625"/>
              <a:ext cx="649287" cy="552546"/>
            </a:xfrm>
            <a:prstGeom prst="rect">
              <a:avLst/>
            </a:prstGeom>
          </p:spPr>
          <p:txBody>
            <a:bodyPr lIns="50800" tIns="50800" rIns="50800" bIns="50800" rtlCol="0" anchor="ctr"/>
            <a:lstStyle/>
            <a:p>
              <a:pPr algn="ctr">
                <a:lnSpc>
                  <a:spcPts val="3598"/>
                </a:lnSpc>
              </a:pPr>
              <a:endParaRPr/>
            </a:p>
          </p:txBody>
        </p:sp>
      </p:grpSp>
      <p:sp>
        <p:nvSpPr>
          <p:cNvPr id="10" name="Freeform 10"/>
          <p:cNvSpPr/>
          <p:nvPr/>
        </p:nvSpPr>
        <p:spPr>
          <a:xfrm flipH="1">
            <a:off x="12877560" y="1613488"/>
            <a:ext cx="5410440" cy="8674052"/>
          </a:xfrm>
          <a:custGeom>
            <a:avLst/>
            <a:gdLst/>
            <a:ahLst/>
            <a:cxnLst/>
            <a:rect l="l" t="t" r="r" b="b"/>
            <a:pathLst>
              <a:path w="5410440" h="8674052">
                <a:moveTo>
                  <a:pt x="5410440" y="0"/>
                </a:moveTo>
                <a:lnTo>
                  <a:pt x="0" y="0"/>
                </a:lnTo>
                <a:lnTo>
                  <a:pt x="0" y="8674052"/>
                </a:lnTo>
                <a:lnTo>
                  <a:pt x="5410440" y="8674052"/>
                </a:lnTo>
                <a:lnTo>
                  <a:pt x="5410440" y="0"/>
                </a:lnTo>
                <a:close/>
              </a:path>
            </a:pathLst>
          </a:custGeom>
          <a:blipFill>
            <a:blip r:embed="rId3"/>
            <a:stretch>
              <a:fillRect/>
            </a:stretch>
          </a:blipFill>
        </p:spPr>
      </p:sp>
      <p:sp>
        <p:nvSpPr>
          <p:cNvPr id="11" name="TextBox 11"/>
          <p:cNvSpPr txBox="1"/>
          <p:nvPr/>
        </p:nvSpPr>
        <p:spPr>
          <a:xfrm>
            <a:off x="571095" y="777396"/>
            <a:ext cx="11697105" cy="551433"/>
          </a:xfrm>
          <a:prstGeom prst="rect">
            <a:avLst/>
          </a:prstGeom>
        </p:spPr>
        <p:txBody>
          <a:bodyPr wrap="square" lIns="0" tIns="0" rIns="0" bIns="0" rtlCol="0" anchor="t">
            <a:spAutoFit/>
          </a:bodyPr>
          <a:lstStyle/>
          <a:p>
            <a:pPr>
              <a:lnSpc>
                <a:spcPts val="4311"/>
              </a:lnSpc>
            </a:pPr>
            <a:r>
              <a:rPr lang="en-US" sz="4399" dirty="0">
                <a:solidFill>
                  <a:srgbClr val="FFFFFF"/>
                </a:solidFill>
                <a:latin typeface="Asap Bold"/>
              </a:rPr>
              <a:t>KHÁI NIỆM </a:t>
            </a:r>
            <a:r>
              <a:rPr lang="en-US" sz="4399" dirty="0" smtClean="0">
                <a:solidFill>
                  <a:srgbClr val="FFFFFF"/>
                </a:solidFill>
                <a:latin typeface="Asap Bold"/>
              </a:rPr>
              <a:t>LUẬT HÔN NHÂN VÀ GIA ĐÌNH</a:t>
            </a:r>
            <a:endParaRPr lang="en-US" sz="4399" dirty="0">
              <a:solidFill>
                <a:srgbClr val="FFFFFF"/>
              </a:solidFill>
              <a:latin typeface="Asap Bold"/>
            </a:endParaRPr>
          </a:p>
        </p:txBody>
      </p:sp>
      <p:sp>
        <p:nvSpPr>
          <p:cNvPr id="12" name="TextBox 12"/>
          <p:cNvSpPr txBox="1"/>
          <p:nvPr/>
        </p:nvSpPr>
        <p:spPr>
          <a:xfrm>
            <a:off x="1748124" y="1270240"/>
            <a:ext cx="2342782" cy="2679123"/>
          </a:xfrm>
          <a:prstGeom prst="rect">
            <a:avLst/>
          </a:prstGeom>
        </p:spPr>
        <p:txBody>
          <a:bodyPr lIns="0" tIns="0" rIns="0" bIns="0" rtlCol="0" anchor="t">
            <a:spAutoFit/>
          </a:bodyPr>
          <a:lstStyle/>
          <a:p>
            <a:pPr algn="ctr">
              <a:lnSpc>
                <a:spcPts val="21920"/>
              </a:lnSpc>
            </a:pPr>
            <a:r>
              <a:rPr lang="en-US" sz="15657" dirty="0">
                <a:solidFill>
                  <a:srgbClr val="000000"/>
                </a:solidFill>
                <a:latin typeface="Noto Sans Bold"/>
              </a:rPr>
              <a:t>?</a:t>
            </a:r>
          </a:p>
        </p:txBody>
      </p:sp>
      <p:sp>
        <p:nvSpPr>
          <p:cNvPr id="13" name="TextBox 13"/>
          <p:cNvSpPr txBox="1"/>
          <p:nvPr/>
        </p:nvSpPr>
        <p:spPr>
          <a:xfrm>
            <a:off x="3645043" y="3686176"/>
            <a:ext cx="11009712" cy="2205732"/>
          </a:xfrm>
          <a:prstGeom prst="rect">
            <a:avLst/>
          </a:prstGeom>
        </p:spPr>
        <p:txBody>
          <a:bodyPr wrap="square" lIns="0" tIns="0" rIns="0" bIns="0" rtlCol="0" anchor="t">
            <a:spAutoFit/>
          </a:bodyPr>
          <a:lstStyle/>
          <a:p>
            <a:pPr>
              <a:lnSpc>
                <a:spcPts val="4311"/>
              </a:lnSpc>
            </a:pPr>
            <a:r>
              <a:rPr lang="en-US" sz="8800" dirty="0">
                <a:solidFill>
                  <a:srgbClr val="FFFFFF"/>
                </a:solidFill>
                <a:latin typeface="Asap Bold"/>
              </a:rPr>
              <a:t>LUẬT HÔN NHÂN </a:t>
            </a:r>
            <a:r>
              <a:rPr lang="en-US" sz="8800" dirty="0" smtClean="0">
                <a:solidFill>
                  <a:srgbClr val="FFFFFF"/>
                </a:solidFill>
                <a:latin typeface="Asap Bold"/>
              </a:rPr>
              <a:t>VÀ</a:t>
            </a:r>
          </a:p>
          <a:p>
            <a:pPr>
              <a:lnSpc>
                <a:spcPts val="4311"/>
              </a:lnSpc>
            </a:pPr>
            <a:endParaRPr lang="en-US" sz="8800" dirty="0">
              <a:solidFill>
                <a:srgbClr val="FFFFFF"/>
              </a:solidFill>
              <a:latin typeface="Asap Bold"/>
            </a:endParaRPr>
          </a:p>
          <a:p>
            <a:pPr>
              <a:lnSpc>
                <a:spcPts val="4311"/>
              </a:lnSpc>
            </a:pPr>
            <a:endParaRPr lang="en-US" sz="8800" dirty="0" smtClean="0">
              <a:solidFill>
                <a:srgbClr val="FFFFFF"/>
              </a:solidFill>
              <a:latin typeface="Asap Bold"/>
            </a:endParaRPr>
          </a:p>
          <a:p>
            <a:pPr>
              <a:lnSpc>
                <a:spcPts val="4311"/>
              </a:lnSpc>
            </a:pPr>
            <a:r>
              <a:rPr lang="en-US" sz="8800" dirty="0" smtClean="0">
                <a:solidFill>
                  <a:srgbClr val="FFFFFF"/>
                </a:solidFill>
                <a:latin typeface="Asap Bold"/>
              </a:rPr>
              <a:t> </a:t>
            </a:r>
            <a:r>
              <a:rPr lang="en-US" sz="8800" dirty="0">
                <a:solidFill>
                  <a:srgbClr val="FFFFFF"/>
                </a:solidFill>
                <a:latin typeface="Asap Bold"/>
              </a:rPr>
              <a:t>GIA </a:t>
            </a:r>
            <a:r>
              <a:rPr lang="en-US" sz="8800" dirty="0" smtClean="0">
                <a:solidFill>
                  <a:srgbClr val="FFFFFF"/>
                </a:solidFill>
                <a:latin typeface="Asap Bold"/>
              </a:rPr>
              <a:t>ĐÌNH LÀ GÌ?</a:t>
            </a:r>
            <a:endParaRPr lang="en-US" sz="8800" dirty="0">
              <a:solidFill>
                <a:srgbClr val="FFFFFF"/>
              </a:solidFill>
              <a:latin typeface="Asap Bold"/>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6362700"/>
            <a:ext cx="6553200" cy="3785425"/>
          </a:xfrm>
          <a:prstGeom prst="rect">
            <a:avLst/>
          </a:prstGeom>
        </p:spPr>
      </p:pic>
    </p:spTree>
    <p:extLst>
      <p:ext uri="{BB962C8B-B14F-4D97-AF65-F5344CB8AC3E}">
        <p14:creationId xmlns:p14="http://schemas.microsoft.com/office/powerpoint/2010/main" val="17864049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726247"/>
            <a:ext cx="16230600" cy="7532053"/>
            <a:chOff x="0" y="0"/>
            <a:chExt cx="4274726" cy="1983751"/>
          </a:xfrm>
        </p:grpSpPr>
        <p:sp>
          <p:nvSpPr>
            <p:cNvPr id="3" name="Freeform 3"/>
            <p:cNvSpPr/>
            <p:nvPr/>
          </p:nvSpPr>
          <p:spPr>
            <a:xfrm>
              <a:off x="0" y="0"/>
              <a:ext cx="4274726" cy="1983751"/>
            </a:xfrm>
            <a:custGeom>
              <a:avLst/>
              <a:gdLst/>
              <a:ahLst/>
              <a:cxnLst/>
              <a:rect l="l" t="t" r="r" b="b"/>
              <a:pathLst>
                <a:path w="4274726" h="1983751">
                  <a:moveTo>
                    <a:pt x="0" y="0"/>
                  </a:moveTo>
                  <a:lnTo>
                    <a:pt x="4274726" y="0"/>
                  </a:lnTo>
                  <a:lnTo>
                    <a:pt x="4274726" y="1983751"/>
                  </a:lnTo>
                  <a:lnTo>
                    <a:pt x="0" y="1983751"/>
                  </a:lnTo>
                  <a:close/>
                </a:path>
              </a:pathLst>
            </a:custGeom>
            <a:solidFill>
              <a:srgbClr val="DCC3AC"/>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b="1"/>
            </a:p>
          </p:txBody>
        </p:sp>
      </p:grpSp>
      <p:sp>
        <p:nvSpPr>
          <p:cNvPr id="8" name="AutoShape 8"/>
          <p:cNvSpPr/>
          <p:nvPr/>
        </p:nvSpPr>
        <p:spPr>
          <a:xfrm rot="-5400000">
            <a:off x="-2087707" y="5482749"/>
            <a:ext cx="6834211" cy="0"/>
          </a:xfrm>
          <a:prstGeom prst="line">
            <a:avLst/>
          </a:prstGeom>
          <a:ln w="19050" cap="flat">
            <a:solidFill>
              <a:srgbClr val="000000"/>
            </a:solidFill>
            <a:prstDash val="lgDash"/>
            <a:headEnd type="none" w="sm" len="sm"/>
            <a:tailEnd type="none" w="sm" len="sm"/>
          </a:ln>
        </p:spPr>
      </p:sp>
      <p:sp>
        <p:nvSpPr>
          <p:cNvPr id="9" name="AutoShape 9"/>
          <p:cNvSpPr/>
          <p:nvPr/>
        </p:nvSpPr>
        <p:spPr>
          <a:xfrm rot="-5400000">
            <a:off x="13519898" y="5482749"/>
            <a:ext cx="6834211" cy="0"/>
          </a:xfrm>
          <a:prstGeom prst="line">
            <a:avLst/>
          </a:prstGeom>
          <a:ln w="19050" cap="flat">
            <a:solidFill>
              <a:srgbClr val="000000"/>
            </a:solidFill>
            <a:prstDash val="lgDash"/>
            <a:headEnd type="none" w="sm" len="sm"/>
            <a:tailEnd type="none" w="sm" len="sm"/>
          </a:ln>
        </p:spPr>
      </p:sp>
      <p:sp>
        <p:nvSpPr>
          <p:cNvPr id="10" name="Freeform 10"/>
          <p:cNvSpPr/>
          <p:nvPr/>
        </p:nvSpPr>
        <p:spPr>
          <a:xfrm>
            <a:off x="15260992" y="715126"/>
            <a:ext cx="2625452" cy="2057400"/>
          </a:xfrm>
          <a:custGeom>
            <a:avLst/>
            <a:gdLst/>
            <a:ahLst/>
            <a:cxnLst/>
            <a:rect l="l" t="t" r="r" b="b"/>
            <a:pathLst>
              <a:path w="2625452" h="2057400">
                <a:moveTo>
                  <a:pt x="0" y="0"/>
                </a:moveTo>
                <a:lnTo>
                  <a:pt x="2625452" y="0"/>
                </a:lnTo>
                <a:lnTo>
                  <a:pt x="2625452" y="2057400"/>
                </a:lnTo>
                <a:lnTo>
                  <a:pt x="0" y="20574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rot="-5400000">
            <a:off x="1957002" y="6716739"/>
            <a:ext cx="1169118" cy="5083122"/>
          </a:xfrm>
          <a:custGeom>
            <a:avLst/>
            <a:gdLst/>
            <a:ahLst/>
            <a:cxnLst/>
            <a:rect l="l" t="t" r="r" b="b"/>
            <a:pathLst>
              <a:path w="1169118" h="5083122">
                <a:moveTo>
                  <a:pt x="0" y="0"/>
                </a:moveTo>
                <a:lnTo>
                  <a:pt x="1169118" y="0"/>
                </a:lnTo>
                <a:lnTo>
                  <a:pt x="1169118" y="5083122"/>
                </a:lnTo>
                <a:lnTo>
                  <a:pt x="0" y="5083122"/>
                </a:lnTo>
                <a:lnTo>
                  <a:pt x="0" y="0"/>
                </a:lnTo>
                <a:close/>
              </a:path>
            </a:pathLst>
          </a:custGeom>
          <a:blipFill>
            <a:blip r:embed="rId4"/>
            <a:stretch>
              <a:fillRect/>
            </a:stretch>
          </a:blipFill>
        </p:spPr>
      </p:sp>
      <p:sp>
        <p:nvSpPr>
          <p:cNvPr id="13" name="TextBox 13"/>
          <p:cNvSpPr txBox="1"/>
          <p:nvPr/>
        </p:nvSpPr>
        <p:spPr>
          <a:xfrm>
            <a:off x="1871896" y="2996297"/>
            <a:ext cx="14701822" cy="4476290"/>
          </a:xfrm>
          <a:prstGeom prst="rect">
            <a:avLst/>
          </a:prstGeom>
        </p:spPr>
        <p:txBody>
          <a:bodyPr wrap="square" lIns="0" tIns="0" rIns="0" bIns="0" rtlCol="0" anchor="t">
            <a:spAutoFit/>
          </a:bodyPr>
          <a:lstStyle/>
          <a:p>
            <a:pPr algn="just">
              <a:lnSpc>
                <a:spcPct val="150000"/>
              </a:lnSpc>
            </a:pPr>
            <a:r>
              <a:rPr lang="en-US" sz="5600" dirty="0" smtClean="0">
                <a:latin typeface="Asap Bold" panose="020B0604020202020204" charset="0"/>
              </a:rPr>
              <a:t>=&gt; </a:t>
            </a:r>
            <a:r>
              <a:rPr lang="en-US" sz="4800" dirty="0" err="1" smtClean="0">
                <a:latin typeface="Asap Bold" panose="020B0604020202020204" charset="0"/>
              </a:rPr>
              <a:t>Luật</a:t>
            </a:r>
            <a:r>
              <a:rPr lang="en-US" sz="4800" dirty="0" smtClean="0">
                <a:latin typeface="Asap Bold" panose="020B0604020202020204" charset="0"/>
              </a:rPr>
              <a:t> </a:t>
            </a:r>
            <a:r>
              <a:rPr lang="en-US" sz="4800" dirty="0" err="1">
                <a:latin typeface="Asap Bold" panose="020B0604020202020204" charset="0"/>
              </a:rPr>
              <a:t>hôn</a:t>
            </a:r>
            <a:r>
              <a:rPr lang="en-US" sz="4800" dirty="0">
                <a:latin typeface="Asap Bold" panose="020B0604020202020204" charset="0"/>
              </a:rPr>
              <a:t> </a:t>
            </a:r>
            <a:r>
              <a:rPr lang="en-US" sz="4800" dirty="0" err="1">
                <a:latin typeface="Asap Bold" panose="020B0604020202020204" charset="0"/>
              </a:rPr>
              <a:t>nhân</a:t>
            </a:r>
            <a:r>
              <a:rPr lang="en-US" sz="4800" dirty="0">
                <a:latin typeface="Asap Bold" panose="020B0604020202020204" charset="0"/>
              </a:rPr>
              <a:t> </a:t>
            </a:r>
            <a:r>
              <a:rPr lang="en-US" sz="4800" dirty="0" err="1">
                <a:latin typeface="Asap Bold" panose="020B0604020202020204" charset="0"/>
              </a:rPr>
              <a:t>và</a:t>
            </a:r>
            <a:r>
              <a:rPr lang="en-US" sz="4800" dirty="0">
                <a:latin typeface="Asap Bold" panose="020B0604020202020204" charset="0"/>
              </a:rPr>
              <a:t> </a:t>
            </a:r>
            <a:r>
              <a:rPr lang="en-US" sz="4800" dirty="0" err="1">
                <a:latin typeface="Asap Bold" panose="020B0604020202020204" charset="0"/>
              </a:rPr>
              <a:t>gia</a:t>
            </a:r>
            <a:r>
              <a:rPr lang="en-US" sz="4800" dirty="0">
                <a:latin typeface="Asap Bold" panose="020B0604020202020204" charset="0"/>
              </a:rPr>
              <a:t> </a:t>
            </a:r>
            <a:r>
              <a:rPr lang="en-US" sz="4800" dirty="0" err="1">
                <a:latin typeface="Asap Bold" panose="020B0604020202020204" charset="0"/>
              </a:rPr>
              <a:t>đình</a:t>
            </a:r>
            <a:r>
              <a:rPr lang="en-US" sz="4800" dirty="0">
                <a:latin typeface="Asap Bold" panose="020B0604020202020204" charset="0"/>
              </a:rPr>
              <a:t> </a:t>
            </a:r>
            <a:r>
              <a:rPr lang="en-US" sz="4800" dirty="0" err="1">
                <a:latin typeface="Asap Bold" panose="020B0604020202020204" charset="0"/>
              </a:rPr>
              <a:t>là</a:t>
            </a:r>
            <a:r>
              <a:rPr lang="en-US" sz="4800" dirty="0">
                <a:latin typeface="Asap Bold" panose="020B0604020202020204" charset="0"/>
              </a:rPr>
              <a:t> </a:t>
            </a:r>
            <a:r>
              <a:rPr lang="en-US" sz="4800" dirty="0" err="1">
                <a:latin typeface="Asap Bold" panose="020B0604020202020204" charset="0"/>
              </a:rPr>
              <a:t>ngành</a:t>
            </a:r>
            <a:r>
              <a:rPr lang="en-US" sz="4800" dirty="0">
                <a:latin typeface="Asap Bold" panose="020B0604020202020204" charset="0"/>
              </a:rPr>
              <a:t> </a:t>
            </a:r>
            <a:r>
              <a:rPr lang="en-US" sz="4800" dirty="0" err="1">
                <a:latin typeface="Asap Bold" panose="020B0604020202020204" charset="0"/>
              </a:rPr>
              <a:t>luật</a:t>
            </a:r>
            <a:r>
              <a:rPr lang="en-US" sz="4800" dirty="0">
                <a:latin typeface="Asap Bold" panose="020B0604020202020204" charset="0"/>
              </a:rPr>
              <a:t> </a:t>
            </a:r>
            <a:r>
              <a:rPr lang="en-US" sz="4800" dirty="0" err="1">
                <a:latin typeface="Asap Bold" panose="020B0604020202020204" charset="0"/>
              </a:rPr>
              <a:t>trong</a:t>
            </a:r>
            <a:r>
              <a:rPr lang="en-US" sz="4800" dirty="0">
                <a:latin typeface="Asap Bold" panose="020B0604020202020204" charset="0"/>
              </a:rPr>
              <a:t> </a:t>
            </a:r>
            <a:r>
              <a:rPr lang="en-US" sz="4800" dirty="0" err="1">
                <a:latin typeface="Asap Bold" panose="020B0604020202020204" charset="0"/>
              </a:rPr>
              <a:t>hệ</a:t>
            </a:r>
            <a:r>
              <a:rPr lang="en-US" sz="4800" dirty="0">
                <a:latin typeface="Asap Bold" panose="020B0604020202020204" charset="0"/>
              </a:rPr>
              <a:t> </a:t>
            </a:r>
            <a:r>
              <a:rPr lang="en-US" sz="4800" dirty="0" err="1">
                <a:latin typeface="Asap Bold" panose="020B0604020202020204" charset="0"/>
              </a:rPr>
              <a:t>thống</a:t>
            </a:r>
            <a:r>
              <a:rPr lang="en-US" sz="4800" dirty="0">
                <a:latin typeface="Asap Bold" panose="020B0604020202020204" charset="0"/>
              </a:rPr>
              <a:t> </a:t>
            </a:r>
            <a:r>
              <a:rPr lang="en-US" sz="4800" dirty="0" err="1">
                <a:latin typeface="Asap Bold" panose="020B0604020202020204" charset="0"/>
              </a:rPr>
              <a:t>pháp</a:t>
            </a:r>
            <a:r>
              <a:rPr lang="en-US" sz="4800" dirty="0">
                <a:latin typeface="Asap Bold" panose="020B0604020202020204" charset="0"/>
              </a:rPr>
              <a:t> </a:t>
            </a:r>
            <a:r>
              <a:rPr lang="en-US" sz="4800" dirty="0" err="1">
                <a:latin typeface="Asap Bold" panose="020B0604020202020204" charset="0"/>
              </a:rPr>
              <a:t>luật</a:t>
            </a:r>
            <a:r>
              <a:rPr lang="en-US" sz="4800" dirty="0">
                <a:latin typeface="Asap Bold" panose="020B0604020202020204" charset="0"/>
              </a:rPr>
              <a:t> </a:t>
            </a:r>
            <a:r>
              <a:rPr lang="en-US" sz="4800" dirty="0" err="1">
                <a:latin typeface="Asap Bold" panose="020B0604020202020204" charset="0"/>
              </a:rPr>
              <a:t>tổng</a:t>
            </a:r>
            <a:r>
              <a:rPr lang="en-US" sz="4800" dirty="0">
                <a:latin typeface="Asap Bold" panose="020B0604020202020204" charset="0"/>
              </a:rPr>
              <a:t> </a:t>
            </a:r>
            <a:r>
              <a:rPr lang="en-US" sz="4800" dirty="0" err="1">
                <a:latin typeface="Asap Bold" panose="020B0604020202020204" charset="0"/>
              </a:rPr>
              <a:t>hợp</a:t>
            </a:r>
            <a:r>
              <a:rPr lang="en-US" sz="4800" dirty="0">
                <a:latin typeface="Asap Bold" panose="020B0604020202020204" charset="0"/>
              </a:rPr>
              <a:t> </a:t>
            </a:r>
            <a:r>
              <a:rPr lang="en-US" sz="4800" dirty="0" err="1">
                <a:latin typeface="Asap Bold" panose="020B0604020202020204" charset="0"/>
              </a:rPr>
              <a:t>các</a:t>
            </a:r>
            <a:r>
              <a:rPr lang="en-US" sz="4800" dirty="0">
                <a:latin typeface="Asap Bold" panose="020B0604020202020204" charset="0"/>
              </a:rPr>
              <a:t> </a:t>
            </a:r>
            <a:r>
              <a:rPr lang="en-US" sz="4800" dirty="0" err="1">
                <a:latin typeface="Asap Bold" panose="020B0604020202020204" charset="0"/>
              </a:rPr>
              <a:t>quy</a:t>
            </a:r>
            <a:r>
              <a:rPr lang="en-US" sz="4800" dirty="0">
                <a:latin typeface="Asap Bold" panose="020B0604020202020204" charset="0"/>
              </a:rPr>
              <a:t> </a:t>
            </a:r>
            <a:r>
              <a:rPr lang="en-US" sz="4800" dirty="0" err="1">
                <a:latin typeface="Asap Bold" panose="020B0604020202020204" charset="0"/>
              </a:rPr>
              <a:t>phạm</a:t>
            </a:r>
            <a:r>
              <a:rPr lang="en-US" sz="4800" dirty="0">
                <a:latin typeface="Asap Bold" panose="020B0604020202020204" charset="0"/>
              </a:rPr>
              <a:t> </a:t>
            </a:r>
            <a:r>
              <a:rPr lang="en-US" sz="4800" dirty="0" err="1">
                <a:latin typeface="Asap Bold" panose="020B0604020202020204" charset="0"/>
              </a:rPr>
              <a:t>pháp</a:t>
            </a:r>
            <a:r>
              <a:rPr lang="en-US" sz="4800" dirty="0">
                <a:latin typeface="Asap Bold" panose="020B0604020202020204" charset="0"/>
              </a:rPr>
              <a:t> </a:t>
            </a:r>
            <a:r>
              <a:rPr lang="en-US" sz="4800" dirty="0" err="1">
                <a:latin typeface="Asap Bold" panose="020B0604020202020204" charset="0"/>
              </a:rPr>
              <a:t>luật</a:t>
            </a:r>
            <a:r>
              <a:rPr lang="en-US" sz="4800" dirty="0">
                <a:latin typeface="Asap Bold" panose="020B0604020202020204" charset="0"/>
              </a:rPr>
              <a:t> </a:t>
            </a:r>
            <a:r>
              <a:rPr lang="en-US" sz="4800" dirty="0" err="1">
                <a:latin typeface="Asap Bold" panose="020B0604020202020204" charset="0"/>
              </a:rPr>
              <a:t>nhằm</a:t>
            </a:r>
            <a:r>
              <a:rPr lang="en-US" sz="4800" dirty="0">
                <a:latin typeface="Asap Bold" panose="020B0604020202020204" charset="0"/>
              </a:rPr>
              <a:t> </a:t>
            </a:r>
            <a:r>
              <a:rPr lang="en-US" sz="4800" dirty="0" err="1">
                <a:latin typeface="Asap Bold" panose="020B0604020202020204" charset="0"/>
              </a:rPr>
              <a:t>điều</a:t>
            </a:r>
            <a:r>
              <a:rPr lang="en-US" sz="4800" dirty="0">
                <a:latin typeface="Asap Bold" panose="020B0604020202020204" charset="0"/>
              </a:rPr>
              <a:t> </a:t>
            </a:r>
            <a:r>
              <a:rPr lang="en-US" sz="4800" dirty="0" err="1">
                <a:latin typeface="Asap Bold" panose="020B0604020202020204" charset="0"/>
              </a:rPr>
              <a:t>chỉnh</a:t>
            </a:r>
            <a:r>
              <a:rPr lang="en-US" sz="4800" dirty="0">
                <a:latin typeface="Asap Bold" panose="020B0604020202020204" charset="0"/>
              </a:rPr>
              <a:t> </a:t>
            </a:r>
            <a:r>
              <a:rPr lang="en-US" sz="4800" dirty="0" err="1">
                <a:latin typeface="Asap Bold" panose="020B0604020202020204" charset="0"/>
              </a:rPr>
              <a:t>các</a:t>
            </a:r>
            <a:r>
              <a:rPr lang="en-US" sz="4800" dirty="0">
                <a:latin typeface="Asap Bold" panose="020B0604020202020204" charset="0"/>
              </a:rPr>
              <a:t> </a:t>
            </a:r>
            <a:r>
              <a:rPr lang="en-US" sz="4800" dirty="0" err="1">
                <a:latin typeface="Asap Bold" panose="020B0604020202020204" charset="0"/>
              </a:rPr>
              <a:t>quan</a:t>
            </a:r>
            <a:r>
              <a:rPr lang="en-US" sz="4800" dirty="0">
                <a:latin typeface="Asap Bold" panose="020B0604020202020204" charset="0"/>
              </a:rPr>
              <a:t> </a:t>
            </a:r>
            <a:r>
              <a:rPr lang="en-US" sz="4800" dirty="0" err="1">
                <a:latin typeface="Asap Bold" panose="020B0604020202020204" charset="0"/>
              </a:rPr>
              <a:t>hệ</a:t>
            </a:r>
            <a:r>
              <a:rPr lang="en-US" sz="4800" dirty="0">
                <a:latin typeface="Asap Bold" panose="020B0604020202020204" charset="0"/>
              </a:rPr>
              <a:t> </a:t>
            </a:r>
            <a:r>
              <a:rPr lang="en-US" sz="4800" dirty="0" err="1">
                <a:latin typeface="Asap Bold" panose="020B0604020202020204" charset="0"/>
              </a:rPr>
              <a:t>hôn</a:t>
            </a:r>
            <a:r>
              <a:rPr lang="en-US" sz="4800" dirty="0">
                <a:latin typeface="Asap Bold" panose="020B0604020202020204" charset="0"/>
              </a:rPr>
              <a:t> </a:t>
            </a:r>
            <a:r>
              <a:rPr lang="en-US" sz="4800" dirty="0" err="1">
                <a:latin typeface="Asap Bold" panose="020B0604020202020204" charset="0"/>
              </a:rPr>
              <a:t>nhân</a:t>
            </a:r>
            <a:r>
              <a:rPr lang="en-US" sz="4800" dirty="0">
                <a:latin typeface="Asap Bold" panose="020B0604020202020204" charset="0"/>
              </a:rPr>
              <a:t> </a:t>
            </a:r>
            <a:r>
              <a:rPr lang="en-US" sz="4800" dirty="0" err="1">
                <a:latin typeface="Asap Bold" panose="020B0604020202020204" charset="0"/>
              </a:rPr>
              <a:t>và</a:t>
            </a:r>
            <a:r>
              <a:rPr lang="en-US" sz="4800" dirty="0">
                <a:latin typeface="Asap Bold" panose="020B0604020202020204" charset="0"/>
              </a:rPr>
              <a:t> </a:t>
            </a:r>
            <a:r>
              <a:rPr lang="en-US" sz="4800" dirty="0" err="1">
                <a:latin typeface="Asap Bold" panose="020B0604020202020204" charset="0"/>
              </a:rPr>
              <a:t>gia</a:t>
            </a:r>
            <a:r>
              <a:rPr lang="en-US" sz="4800" dirty="0">
                <a:latin typeface="Asap Bold" panose="020B0604020202020204" charset="0"/>
              </a:rPr>
              <a:t> </a:t>
            </a:r>
            <a:r>
              <a:rPr lang="en-US" sz="4800" dirty="0" err="1">
                <a:latin typeface="Asap Bold" panose="020B0604020202020204" charset="0"/>
              </a:rPr>
              <a:t>đình</a:t>
            </a:r>
            <a:r>
              <a:rPr lang="en-US" sz="4800" dirty="0">
                <a:latin typeface="Asap Bold" panose="020B0604020202020204" charset="0"/>
              </a:rPr>
              <a:t> </a:t>
            </a:r>
            <a:r>
              <a:rPr lang="en-US" sz="4800" dirty="0" err="1">
                <a:latin typeface="Asap Bold" panose="020B0604020202020204" charset="0"/>
              </a:rPr>
              <a:t>về</a:t>
            </a:r>
            <a:r>
              <a:rPr lang="en-US" sz="4800" dirty="0">
                <a:latin typeface="Asap Bold" panose="020B0604020202020204" charset="0"/>
              </a:rPr>
              <a:t> </a:t>
            </a:r>
            <a:r>
              <a:rPr lang="en-US" sz="4800" dirty="0" err="1">
                <a:latin typeface="Asap Bold" panose="020B0604020202020204" charset="0"/>
              </a:rPr>
              <a:t>nhân</a:t>
            </a:r>
            <a:r>
              <a:rPr lang="en-US" sz="4800" dirty="0">
                <a:latin typeface="Asap Bold" panose="020B0604020202020204" charset="0"/>
              </a:rPr>
              <a:t> </a:t>
            </a:r>
            <a:r>
              <a:rPr lang="en-US" sz="4800" dirty="0" err="1">
                <a:latin typeface="Asap Bold" panose="020B0604020202020204" charset="0"/>
              </a:rPr>
              <a:t>thân</a:t>
            </a:r>
            <a:r>
              <a:rPr lang="en-US" sz="4800" dirty="0">
                <a:latin typeface="Asap Bold" panose="020B0604020202020204" charset="0"/>
              </a:rPr>
              <a:t> </a:t>
            </a:r>
            <a:r>
              <a:rPr lang="en-US" sz="4800" dirty="0" err="1">
                <a:latin typeface="Asap Bold" panose="020B0604020202020204" charset="0"/>
              </a:rPr>
              <a:t>và</a:t>
            </a:r>
            <a:r>
              <a:rPr lang="en-US" sz="4800" dirty="0">
                <a:latin typeface="Asap Bold" panose="020B0604020202020204" charset="0"/>
              </a:rPr>
              <a:t> </a:t>
            </a:r>
            <a:r>
              <a:rPr lang="en-US" sz="4800" dirty="0" err="1">
                <a:latin typeface="Asap Bold" panose="020B0604020202020204" charset="0"/>
              </a:rPr>
              <a:t>tài</a:t>
            </a:r>
            <a:r>
              <a:rPr lang="en-US" sz="4800" dirty="0">
                <a:latin typeface="Asap Bold" panose="020B0604020202020204" charset="0"/>
              </a:rPr>
              <a:t> </a:t>
            </a:r>
            <a:r>
              <a:rPr lang="en-US" sz="4800" dirty="0" err="1">
                <a:latin typeface="Asap Bold" panose="020B0604020202020204" charset="0"/>
              </a:rPr>
              <a:t>sản</a:t>
            </a:r>
            <a:r>
              <a:rPr lang="en-US" sz="4800" dirty="0">
                <a:latin typeface="Asap Bold" panose="020B0604020202020204" charset="0"/>
              </a:rPr>
              <a:t>.</a:t>
            </a:r>
            <a:endParaRPr lang="en-US" sz="4800" b="1" dirty="0">
              <a:solidFill>
                <a:srgbClr val="000000"/>
              </a:solidFill>
              <a:latin typeface="Asap Bold" panose="020B0604020202020204" charset="0"/>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74599" y="7244991"/>
            <a:ext cx="3524250" cy="2857500"/>
          </a:xfrm>
          <a:prstGeom prst="rect">
            <a:avLst/>
          </a:prstGeom>
        </p:spPr>
      </p:pic>
    </p:spTree>
    <p:extLst>
      <p:ext uri="{BB962C8B-B14F-4D97-AF65-F5344CB8AC3E}">
        <p14:creationId xmlns:p14="http://schemas.microsoft.com/office/powerpoint/2010/main" val="379272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D8C9"/>
        </a:solidFill>
        <a:effectLst/>
      </p:bgPr>
    </p:bg>
    <p:spTree>
      <p:nvGrpSpPr>
        <p:cNvPr id="1" name=""/>
        <p:cNvGrpSpPr/>
        <p:nvPr/>
      </p:nvGrpSpPr>
      <p:grpSpPr>
        <a:xfrm>
          <a:off x="0" y="0"/>
          <a:ext cx="0" cy="0"/>
          <a:chOff x="0" y="0"/>
          <a:chExt cx="0" cy="0"/>
        </a:xfrm>
      </p:grpSpPr>
      <p:sp>
        <p:nvSpPr>
          <p:cNvPr id="2" name="Freeform 2"/>
          <p:cNvSpPr/>
          <p:nvPr/>
        </p:nvSpPr>
        <p:spPr>
          <a:xfrm rot="4081896">
            <a:off x="14384697" y="-2279537"/>
            <a:ext cx="12128005" cy="7794293"/>
          </a:xfrm>
          <a:custGeom>
            <a:avLst/>
            <a:gdLst/>
            <a:ahLst/>
            <a:cxnLst/>
            <a:rect l="l" t="t" r="r" b="b"/>
            <a:pathLst>
              <a:path w="12128005" h="7794293">
                <a:moveTo>
                  <a:pt x="0" y="0"/>
                </a:moveTo>
                <a:lnTo>
                  <a:pt x="12128005" y="0"/>
                </a:lnTo>
                <a:lnTo>
                  <a:pt x="12128005" y="7794294"/>
                </a:lnTo>
                <a:lnTo>
                  <a:pt x="0" y="7794294"/>
                </a:lnTo>
                <a:lnTo>
                  <a:pt x="0" y="0"/>
                </a:lnTo>
                <a:close/>
              </a:path>
            </a:pathLst>
          </a:custGeom>
          <a:blipFill>
            <a:blip r:embed="rId2"/>
            <a:stretch>
              <a:fillRect/>
            </a:stretch>
          </a:blipFill>
        </p:spPr>
      </p:sp>
      <p:grpSp>
        <p:nvGrpSpPr>
          <p:cNvPr id="3" name="Group 3"/>
          <p:cNvGrpSpPr/>
          <p:nvPr/>
        </p:nvGrpSpPr>
        <p:grpSpPr>
          <a:xfrm>
            <a:off x="1810964" y="4044207"/>
            <a:ext cx="6567472" cy="5214093"/>
            <a:chOff x="-25435" y="-47625"/>
            <a:chExt cx="1729704" cy="1373259"/>
          </a:xfrm>
        </p:grpSpPr>
        <p:sp>
          <p:nvSpPr>
            <p:cNvPr id="4" name="Freeform 4"/>
            <p:cNvSpPr/>
            <p:nvPr/>
          </p:nvSpPr>
          <p:spPr>
            <a:xfrm>
              <a:off x="-25435" y="39347"/>
              <a:ext cx="1704269" cy="1286287"/>
            </a:xfrm>
            <a:custGeom>
              <a:avLst/>
              <a:gdLst/>
              <a:ahLst/>
              <a:cxnLst/>
              <a:rect l="l" t="t" r="r" b="b"/>
              <a:pathLst>
                <a:path w="1704269" h="1286287">
                  <a:moveTo>
                    <a:pt x="61017" y="0"/>
                  </a:moveTo>
                  <a:lnTo>
                    <a:pt x="1643252" y="0"/>
                  </a:lnTo>
                  <a:cubicBezTo>
                    <a:pt x="1659435" y="0"/>
                    <a:pt x="1674955" y="6429"/>
                    <a:pt x="1686398" y="17872"/>
                  </a:cubicBezTo>
                  <a:cubicBezTo>
                    <a:pt x="1697841" y="29315"/>
                    <a:pt x="1704269" y="44835"/>
                    <a:pt x="1704269" y="61017"/>
                  </a:cubicBezTo>
                  <a:lnTo>
                    <a:pt x="1704269" y="1225270"/>
                  </a:lnTo>
                  <a:cubicBezTo>
                    <a:pt x="1704269" y="1258969"/>
                    <a:pt x="1676951" y="1286287"/>
                    <a:pt x="1643252" y="1286287"/>
                  </a:cubicBezTo>
                  <a:lnTo>
                    <a:pt x="61017" y="1286287"/>
                  </a:lnTo>
                  <a:cubicBezTo>
                    <a:pt x="44835" y="1286287"/>
                    <a:pt x="29315" y="1279859"/>
                    <a:pt x="17872" y="1268416"/>
                  </a:cubicBezTo>
                  <a:cubicBezTo>
                    <a:pt x="6429" y="1256973"/>
                    <a:pt x="0" y="1241452"/>
                    <a:pt x="0" y="1225270"/>
                  </a:cubicBezTo>
                  <a:lnTo>
                    <a:pt x="0" y="61017"/>
                  </a:lnTo>
                  <a:cubicBezTo>
                    <a:pt x="0" y="44835"/>
                    <a:pt x="6429" y="29315"/>
                    <a:pt x="17872" y="17872"/>
                  </a:cubicBezTo>
                  <a:cubicBezTo>
                    <a:pt x="29315" y="6429"/>
                    <a:pt x="44835" y="0"/>
                    <a:pt x="61017" y="0"/>
                  </a:cubicBezTo>
                  <a:close/>
                </a:path>
              </a:pathLst>
            </a:custGeom>
            <a:solidFill>
              <a:srgbClr val="A69B8D"/>
            </a:solidFill>
          </p:spPr>
        </p:sp>
        <p:sp>
          <p:nvSpPr>
            <p:cNvPr id="5" name="TextBox 5"/>
            <p:cNvSpPr txBox="1"/>
            <p:nvPr/>
          </p:nvSpPr>
          <p:spPr>
            <a:xfrm>
              <a:off x="0" y="-47625"/>
              <a:ext cx="1704269" cy="1333912"/>
            </a:xfrm>
            <a:prstGeom prst="rect">
              <a:avLst/>
            </a:prstGeom>
          </p:spPr>
          <p:txBody>
            <a:bodyPr lIns="50800" tIns="50800" rIns="50800" bIns="50800" rtlCol="0" anchor="ctr"/>
            <a:lstStyle/>
            <a:p>
              <a:pPr algn="ctr">
                <a:lnSpc>
                  <a:spcPts val="3598"/>
                </a:lnSpc>
              </a:pPr>
              <a:endParaRPr/>
            </a:p>
          </p:txBody>
        </p:sp>
      </p:grpSp>
      <p:sp>
        <p:nvSpPr>
          <p:cNvPr id="6" name="Freeform 6"/>
          <p:cNvSpPr/>
          <p:nvPr/>
        </p:nvSpPr>
        <p:spPr>
          <a:xfrm rot="-7225909">
            <a:off x="-7043152" y="6671022"/>
            <a:ext cx="12128005" cy="7794293"/>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2"/>
            <a:stretch>
              <a:fillRect/>
            </a:stretch>
          </a:blipFill>
        </p:spPr>
      </p:sp>
      <p:grpSp>
        <p:nvGrpSpPr>
          <p:cNvPr id="7" name="Group 7"/>
          <p:cNvGrpSpPr>
            <a:grpSpLocks noChangeAspect="1"/>
          </p:cNvGrpSpPr>
          <p:nvPr/>
        </p:nvGrpSpPr>
        <p:grpSpPr>
          <a:xfrm rot="-9710503">
            <a:off x="-3793871" y="8643049"/>
            <a:ext cx="10902197" cy="7550781"/>
            <a:chOff x="0" y="0"/>
            <a:chExt cx="3429000" cy="2374900"/>
          </a:xfrm>
        </p:grpSpPr>
        <p:sp>
          <p:nvSpPr>
            <p:cNvPr id="8" name="Freeform 8"/>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9" name="Freeform 9"/>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10" name="TextBox 10"/>
          <p:cNvSpPr txBox="1"/>
          <p:nvPr/>
        </p:nvSpPr>
        <p:spPr>
          <a:xfrm>
            <a:off x="1724431" y="592435"/>
            <a:ext cx="16558188" cy="1898853"/>
          </a:xfrm>
          <a:prstGeom prst="rect">
            <a:avLst/>
          </a:prstGeom>
        </p:spPr>
        <p:txBody>
          <a:bodyPr wrap="square" lIns="0" tIns="0" rIns="0" bIns="0" rtlCol="0" anchor="t">
            <a:spAutoFit/>
          </a:bodyPr>
          <a:lstStyle/>
          <a:p>
            <a:pPr algn="ctr">
              <a:lnSpc>
                <a:spcPts val="7679"/>
              </a:lnSpc>
              <a:spcBef>
                <a:spcPct val="0"/>
              </a:spcBef>
            </a:pPr>
            <a:r>
              <a:rPr lang="en-US" sz="6000" spc="140" dirty="0" smtClean="0">
                <a:solidFill>
                  <a:srgbClr val="605048"/>
                </a:solidFill>
                <a:latin typeface="Asap Bold"/>
              </a:rPr>
              <a:t>ĐỐI TƯỢNG VÀ PHƯƠNG PHÁP ĐIỀU CHỈNH CỦA LUẬT HÔN NHÂN VÀ GIA ĐÌNH</a:t>
            </a:r>
            <a:endParaRPr lang="en-US" sz="6000" spc="140" dirty="0">
              <a:solidFill>
                <a:srgbClr val="605048"/>
              </a:solidFill>
              <a:latin typeface="Asap Bold"/>
            </a:endParaRPr>
          </a:p>
        </p:txBody>
      </p:sp>
      <p:grpSp>
        <p:nvGrpSpPr>
          <p:cNvPr id="11" name="Group 11"/>
          <p:cNvGrpSpPr/>
          <p:nvPr/>
        </p:nvGrpSpPr>
        <p:grpSpPr>
          <a:xfrm>
            <a:off x="44789" y="464993"/>
            <a:ext cx="1967822" cy="1543050"/>
            <a:chOff x="0" y="0"/>
            <a:chExt cx="2623762" cy="2057400"/>
          </a:xfrm>
        </p:grpSpPr>
        <p:grpSp>
          <p:nvGrpSpPr>
            <p:cNvPr id="12" name="Group 12"/>
            <p:cNvGrpSpPr/>
            <p:nvPr/>
          </p:nvGrpSpPr>
          <p:grpSpPr>
            <a:xfrm>
              <a:off x="566362" y="0"/>
              <a:ext cx="2057400" cy="2057400"/>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15" name="TextBox 15"/>
            <p:cNvSpPr txBox="1"/>
            <p:nvPr/>
          </p:nvSpPr>
          <p:spPr>
            <a:xfrm>
              <a:off x="0" y="155573"/>
              <a:ext cx="2351639" cy="1846660"/>
            </a:xfrm>
            <a:prstGeom prst="rect">
              <a:avLst/>
            </a:prstGeom>
          </p:spPr>
          <p:txBody>
            <a:bodyPr lIns="0" tIns="0" rIns="0" bIns="0" rtlCol="0" anchor="t">
              <a:spAutoFit/>
            </a:bodyPr>
            <a:lstStyle/>
            <a:p>
              <a:pPr algn="r">
                <a:lnSpc>
                  <a:spcPts val="10790"/>
                </a:lnSpc>
              </a:pPr>
              <a:r>
                <a:rPr lang="en-US" sz="7707" dirty="0" smtClean="0">
                  <a:solidFill>
                    <a:srgbClr val="605048"/>
                  </a:solidFill>
                  <a:latin typeface="Carelia"/>
                </a:rPr>
                <a:t>II.</a:t>
              </a:r>
              <a:endParaRPr lang="en-US" sz="7707" dirty="0">
                <a:solidFill>
                  <a:srgbClr val="605048"/>
                </a:solidFill>
                <a:latin typeface="Carelia"/>
              </a:endParaRPr>
            </a:p>
          </p:txBody>
        </p:sp>
      </p:grpSp>
      <p:grpSp>
        <p:nvGrpSpPr>
          <p:cNvPr id="16" name="Group 16"/>
          <p:cNvGrpSpPr/>
          <p:nvPr/>
        </p:nvGrpSpPr>
        <p:grpSpPr>
          <a:xfrm>
            <a:off x="10392446" y="4374429"/>
            <a:ext cx="6470898" cy="4883871"/>
            <a:chOff x="0" y="0"/>
            <a:chExt cx="1704269" cy="1286287"/>
          </a:xfrm>
        </p:grpSpPr>
        <p:sp>
          <p:nvSpPr>
            <p:cNvPr id="17" name="Freeform 17"/>
            <p:cNvSpPr/>
            <p:nvPr/>
          </p:nvSpPr>
          <p:spPr>
            <a:xfrm>
              <a:off x="0" y="0"/>
              <a:ext cx="1704269" cy="1286287"/>
            </a:xfrm>
            <a:custGeom>
              <a:avLst/>
              <a:gdLst/>
              <a:ahLst/>
              <a:cxnLst/>
              <a:rect l="l" t="t" r="r" b="b"/>
              <a:pathLst>
                <a:path w="1704269" h="1286287">
                  <a:moveTo>
                    <a:pt x="61017" y="0"/>
                  </a:moveTo>
                  <a:lnTo>
                    <a:pt x="1643252" y="0"/>
                  </a:lnTo>
                  <a:cubicBezTo>
                    <a:pt x="1659435" y="0"/>
                    <a:pt x="1674955" y="6429"/>
                    <a:pt x="1686398" y="17872"/>
                  </a:cubicBezTo>
                  <a:cubicBezTo>
                    <a:pt x="1697841" y="29315"/>
                    <a:pt x="1704269" y="44835"/>
                    <a:pt x="1704269" y="61017"/>
                  </a:cubicBezTo>
                  <a:lnTo>
                    <a:pt x="1704269" y="1225270"/>
                  </a:lnTo>
                  <a:cubicBezTo>
                    <a:pt x="1704269" y="1258969"/>
                    <a:pt x="1676951" y="1286287"/>
                    <a:pt x="1643252" y="1286287"/>
                  </a:cubicBezTo>
                  <a:lnTo>
                    <a:pt x="61017" y="1286287"/>
                  </a:lnTo>
                  <a:cubicBezTo>
                    <a:pt x="44835" y="1286287"/>
                    <a:pt x="29315" y="1279859"/>
                    <a:pt x="17872" y="1268416"/>
                  </a:cubicBezTo>
                  <a:cubicBezTo>
                    <a:pt x="6429" y="1256973"/>
                    <a:pt x="0" y="1241452"/>
                    <a:pt x="0" y="1225270"/>
                  </a:cubicBezTo>
                  <a:lnTo>
                    <a:pt x="0" y="61017"/>
                  </a:lnTo>
                  <a:cubicBezTo>
                    <a:pt x="0" y="44835"/>
                    <a:pt x="6429" y="29315"/>
                    <a:pt x="17872" y="17872"/>
                  </a:cubicBezTo>
                  <a:cubicBezTo>
                    <a:pt x="29315" y="6429"/>
                    <a:pt x="44835" y="0"/>
                    <a:pt x="61017" y="0"/>
                  </a:cubicBezTo>
                  <a:close/>
                </a:path>
              </a:pathLst>
            </a:custGeom>
            <a:solidFill>
              <a:srgbClr val="A69B8D"/>
            </a:solidFill>
          </p:spPr>
        </p:sp>
        <p:sp>
          <p:nvSpPr>
            <p:cNvPr id="18" name="TextBox 18"/>
            <p:cNvSpPr txBox="1"/>
            <p:nvPr/>
          </p:nvSpPr>
          <p:spPr>
            <a:xfrm>
              <a:off x="0" y="-47625"/>
              <a:ext cx="1704269" cy="1333912"/>
            </a:xfrm>
            <a:prstGeom prst="rect">
              <a:avLst/>
            </a:prstGeom>
          </p:spPr>
          <p:txBody>
            <a:bodyPr lIns="50800" tIns="50800" rIns="50800" bIns="50800" rtlCol="0" anchor="ctr"/>
            <a:lstStyle/>
            <a:p>
              <a:pPr algn="ctr">
                <a:lnSpc>
                  <a:spcPts val="3598"/>
                </a:lnSpc>
              </a:pPr>
              <a:endParaRPr/>
            </a:p>
          </p:txBody>
        </p:sp>
      </p:grpSp>
      <p:sp>
        <p:nvSpPr>
          <p:cNvPr id="19" name="TextBox 19"/>
          <p:cNvSpPr txBox="1"/>
          <p:nvPr/>
        </p:nvSpPr>
        <p:spPr>
          <a:xfrm>
            <a:off x="10666882" y="5379197"/>
            <a:ext cx="5826579" cy="2590453"/>
          </a:xfrm>
          <a:prstGeom prst="rect">
            <a:avLst/>
          </a:prstGeom>
        </p:spPr>
        <p:txBody>
          <a:bodyPr wrap="square" lIns="0" tIns="0" rIns="0" bIns="0" rtlCol="0" anchor="t">
            <a:spAutoFit/>
          </a:bodyPr>
          <a:lstStyle/>
          <a:p>
            <a:pPr algn="ctr">
              <a:lnSpc>
                <a:spcPts val="10080"/>
              </a:lnSpc>
              <a:spcBef>
                <a:spcPct val="0"/>
              </a:spcBef>
            </a:pPr>
            <a:r>
              <a:rPr lang="en-US" sz="7200" dirty="0" err="1" smtClean="0">
                <a:solidFill>
                  <a:srgbClr val="FFFFFF"/>
                </a:solidFill>
                <a:latin typeface="Asap Bold"/>
              </a:rPr>
              <a:t>Phương</a:t>
            </a:r>
            <a:r>
              <a:rPr lang="en-US" sz="7200" dirty="0" smtClean="0">
                <a:solidFill>
                  <a:srgbClr val="FFFFFF"/>
                </a:solidFill>
                <a:latin typeface="Asap Bold"/>
              </a:rPr>
              <a:t> </a:t>
            </a:r>
            <a:r>
              <a:rPr lang="en-US" sz="7200" dirty="0" err="1" smtClean="0">
                <a:solidFill>
                  <a:srgbClr val="FFFFFF"/>
                </a:solidFill>
                <a:latin typeface="Asap Bold"/>
              </a:rPr>
              <a:t>pháp</a:t>
            </a:r>
            <a:r>
              <a:rPr lang="en-US" sz="7200" dirty="0" smtClean="0">
                <a:solidFill>
                  <a:srgbClr val="FFFFFF"/>
                </a:solidFill>
                <a:latin typeface="Asap Bold"/>
              </a:rPr>
              <a:t> </a:t>
            </a:r>
            <a:r>
              <a:rPr lang="en-US" sz="7200" dirty="0" err="1" smtClean="0">
                <a:solidFill>
                  <a:srgbClr val="FFFFFF"/>
                </a:solidFill>
                <a:latin typeface="Asap Bold"/>
              </a:rPr>
              <a:t>điều</a:t>
            </a:r>
            <a:r>
              <a:rPr lang="en-US" sz="7200" dirty="0" smtClean="0">
                <a:solidFill>
                  <a:srgbClr val="FFFFFF"/>
                </a:solidFill>
                <a:latin typeface="Asap Bold"/>
              </a:rPr>
              <a:t> </a:t>
            </a:r>
            <a:r>
              <a:rPr lang="en-US" sz="7200" dirty="0" err="1" smtClean="0">
                <a:solidFill>
                  <a:srgbClr val="FFFFFF"/>
                </a:solidFill>
                <a:latin typeface="Asap Bold"/>
              </a:rPr>
              <a:t>chỉnh</a:t>
            </a:r>
            <a:endParaRPr lang="en-US" sz="7200" dirty="0">
              <a:solidFill>
                <a:srgbClr val="FFFFFF"/>
              </a:solidFill>
              <a:latin typeface="Asap Bold"/>
            </a:endParaRPr>
          </a:p>
        </p:txBody>
      </p:sp>
      <p:grpSp>
        <p:nvGrpSpPr>
          <p:cNvPr id="20" name="Group 20"/>
          <p:cNvGrpSpPr/>
          <p:nvPr/>
        </p:nvGrpSpPr>
        <p:grpSpPr>
          <a:xfrm>
            <a:off x="3906839" y="3365634"/>
            <a:ext cx="1971675" cy="1971675"/>
            <a:chOff x="0" y="0"/>
            <a:chExt cx="2628900" cy="2628900"/>
          </a:xfrm>
        </p:grpSpPr>
        <p:grpSp>
          <p:nvGrpSpPr>
            <p:cNvPr id="21" name="Group 21"/>
            <p:cNvGrpSpPr/>
            <p:nvPr/>
          </p:nvGrpSpPr>
          <p:grpSpPr>
            <a:xfrm>
              <a:off x="0" y="0"/>
              <a:ext cx="2628900" cy="262890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23" name="TextBox 23"/>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24" name="TextBox 24"/>
            <p:cNvSpPr txBox="1"/>
            <p:nvPr/>
          </p:nvSpPr>
          <p:spPr>
            <a:xfrm>
              <a:off x="728779" y="263923"/>
              <a:ext cx="966737" cy="2359620"/>
            </a:xfrm>
            <a:prstGeom prst="rect">
              <a:avLst/>
            </a:prstGeom>
          </p:spPr>
          <p:txBody>
            <a:bodyPr lIns="0" tIns="0" rIns="0" bIns="0" rtlCol="0" anchor="t">
              <a:spAutoFit/>
            </a:bodyPr>
            <a:lstStyle/>
            <a:p>
              <a:pPr algn="r">
                <a:lnSpc>
                  <a:spcPts val="13788"/>
                </a:lnSpc>
              </a:pPr>
              <a:r>
                <a:rPr lang="en-US" sz="9848" dirty="0">
                  <a:solidFill>
                    <a:srgbClr val="605048"/>
                  </a:solidFill>
                  <a:latin typeface="Carelia"/>
                </a:rPr>
                <a:t>1</a:t>
              </a:r>
            </a:p>
          </p:txBody>
        </p:sp>
      </p:grpSp>
      <p:grpSp>
        <p:nvGrpSpPr>
          <p:cNvPr id="25" name="Group 25"/>
          <p:cNvGrpSpPr/>
          <p:nvPr/>
        </p:nvGrpSpPr>
        <p:grpSpPr>
          <a:xfrm>
            <a:off x="12547002" y="3180790"/>
            <a:ext cx="1971675" cy="1988084"/>
            <a:chOff x="0" y="0"/>
            <a:chExt cx="2628900" cy="2650779"/>
          </a:xfrm>
        </p:grpSpPr>
        <p:grpSp>
          <p:nvGrpSpPr>
            <p:cNvPr id="26" name="Group 26"/>
            <p:cNvGrpSpPr/>
            <p:nvPr/>
          </p:nvGrpSpPr>
          <p:grpSpPr>
            <a:xfrm>
              <a:off x="0" y="0"/>
              <a:ext cx="2628900" cy="262890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29" name="TextBox 29"/>
            <p:cNvSpPr txBox="1"/>
            <p:nvPr/>
          </p:nvSpPr>
          <p:spPr>
            <a:xfrm>
              <a:off x="831080" y="291159"/>
              <a:ext cx="966737" cy="2359620"/>
            </a:xfrm>
            <a:prstGeom prst="rect">
              <a:avLst/>
            </a:prstGeom>
          </p:spPr>
          <p:txBody>
            <a:bodyPr lIns="0" tIns="0" rIns="0" bIns="0" rtlCol="0" anchor="t">
              <a:spAutoFit/>
            </a:bodyPr>
            <a:lstStyle/>
            <a:p>
              <a:pPr algn="r">
                <a:lnSpc>
                  <a:spcPts val="13788"/>
                </a:lnSpc>
              </a:pPr>
              <a:r>
                <a:rPr lang="en-US" sz="9848" dirty="0">
                  <a:solidFill>
                    <a:srgbClr val="605048"/>
                  </a:solidFill>
                  <a:latin typeface="Carelia"/>
                </a:rPr>
                <a:t>2</a:t>
              </a:r>
            </a:p>
          </p:txBody>
        </p:sp>
      </p:grpSp>
      <p:sp>
        <p:nvSpPr>
          <p:cNvPr id="30" name="Freeform 30"/>
          <p:cNvSpPr/>
          <p:nvPr/>
        </p:nvSpPr>
        <p:spPr>
          <a:xfrm rot="3214054">
            <a:off x="8032189" y="3763407"/>
            <a:ext cx="3404468" cy="961762"/>
          </a:xfrm>
          <a:custGeom>
            <a:avLst/>
            <a:gdLst/>
            <a:ahLst/>
            <a:cxnLst/>
            <a:rect l="l" t="t" r="r" b="b"/>
            <a:pathLst>
              <a:path w="3404468" h="961762">
                <a:moveTo>
                  <a:pt x="0" y="0"/>
                </a:moveTo>
                <a:lnTo>
                  <a:pt x="3404467" y="0"/>
                </a:lnTo>
                <a:lnTo>
                  <a:pt x="3404467" y="961763"/>
                </a:lnTo>
                <a:lnTo>
                  <a:pt x="0" y="96176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1" name="Freeform 31"/>
          <p:cNvSpPr/>
          <p:nvPr/>
        </p:nvSpPr>
        <p:spPr>
          <a:xfrm rot="7454786" flipV="1">
            <a:off x="6634379" y="3870591"/>
            <a:ext cx="3404468" cy="961762"/>
          </a:xfrm>
          <a:custGeom>
            <a:avLst/>
            <a:gdLst/>
            <a:ahLst/>
            <a:cxnLst/>
            <a:rect l="l" t="t" r="r" b="b"/>
            <a:pathLst>
              <a:path w="3404468" h="961762">
                <a:moveTo>
                  <a:pt x="0" y="961762"/>
                </a:moveTo>
                <a:lnTo>
                  <a:pt x="3404468" y="961762"/>
                </a:lnTo>
                <a:lnTo>
                  <a:pt x="3404468" y="0"/>
                </a:lnTo>
                <a:lnTo>
                  <a:pt x="0" y="0"/>
                </a:lnTo>
                <a:lnTo>
                  <a:pt x="0" y="961762"/>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32" name="TextBox 32"/>
          <p:cNvSpPr txBox="1"/>
          <p:nvPr/>
        </p:nvSpPr>
        <p:spPr>
          <a:xfrm>
            <a:off x="2516642" y="5430724"/>
            <a:ext cx="4771365" cy="2590453"/>
          </a:xfrm>
          <a:prstGeom prst="rect">
            <a:avLst/>
          </a:prstGeom>
        </p:spPr>
        <p:txBody>
          <a:bodyPr wrap="square" lIns="0" tIns="0" rIns="0" bIns="0" rtlCol="0" anchor="t">
            <a:spAutoFit/>
          </a:bodyPr>
          <a:lstStyle/>
          <a:p>
            <a:pPr algn="ctr">
              <a:lnSpc>
                <a:spcPts val="10080"/>
              </a:lnSpc>
              <a:spcBef>
                <a:spcPct val="0"/>
              </a:spcBef>
            </a:pPr>
            <a:r>
              <a:rPr lang="en-US" sz="7200" dirty="0" err="1" smtClean="0">
                <a:solidFill>
                  <a:srgbClr val="FFFFFF"/>
                </a:solidFill>
                <a:latin typeface="Asap Bold"/>
              </a:rPr>
              <a:t>Đối</a:t>
            </a:r>
            <a:r>
              <a:rPr lang="en-US" sz="7200" dirty="0" smtClean="0">
                <a:solidFill>
                  <a:srgbClr val="FFFFFF"/>
                </a:solidFill>
                <a:latin typeface="Asap Bold"/>
              </a:rPr>
              <a:t> </a:t>
            </a:r>
            <a:r>
              <a:rPr lang="en-US" sz="7200" dirty="0" err="1" smtClean="0">
                <a:solidFill>
                  <a:srgbClr val="FFFFFF"/>
                </a:solidFill>
                <a:latin typeface="Asap Bold"/>
              </a:rPr>
              <a:t>tượng</a:t>
            </a:r>
            <a:endParaRPr lang="en-US" sz="7200" dirty="0" smtClean="0">
              <a:solidFill>
                <a:srgbClr val="FFFFFF"/>
              </a:solidFill>
              <a:latin typeface="Asap Bold"/>
            </a:endParaRPr>
          </a:p>
          <a:p>
            <a:pPr algn="ctr">
              <a:lnSpc>
                <a:spcPts val="10080"/>
              </a:lnSpc>
              <a:spcBef>
                <a:spcPct val="0"/>
              </a:spcBef>
            </a:pPr>
            <a:r>
              <a:rPr lang="en-US" sz="7200" dirty="0" err="1" smtClean="0">
                <a:solidFill>
                  <a:srgbClr val="FFFFFF"/>
                </a:solidFill>
                <a:latin typeface="Asap Bold"/>
              </a:rPr>
              <a:t>điều</a:t>
            </a:r>
            <a:r>
              <a:rPr lang="en-US" sz="7200" dirty="0" smtClean="0">
                <a:solidFill>
                  <a:srgbClr val="FFFFFF"/>
                </a:solidFill>
                <a:latin typeface="Asap Bold"/>
              </a:rPr>
              <a:t> </a:t>
            </a:r>
            <a:r>
              <a:rPr lang="en-US" sz="7200" dirty="0" err="1" smtClean="0">
                <a:solidFill>
                  <a:srgbClr val="FFFFFF"/>
                </a:solidFill>
                <a:latin typeface="Asap Bold"/>
              </a:rPr>
              <a:t>chỉnh</a:t>
            </a:r>
            <a:endParaRPr lang="en-US" sz="7200" dirty="0">
              <a:solidFill>
                <a:srgbClr val="FFFFFF"/>
              </a:solidFill>
              <a:latin typeface="Asap Bold"/>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t="-9259" b="-9259"/>
            </a:stretch>
          </a:blipFill>
        </p:spPr>
      </p:sp>
      <p:sp>
        <p:nvSpPr>
          <p:cNvPr id="3" name="Freeform 3"/>
          <p:cNvSpPr/>
          <p:nvPr/>
        </p:nvSpPr>
        <p:spPr>
          <a:xfrm>
            <a:off x="3948705" y="2602282"/>
            <a:ext cx="10390589" cy="5469320"/>
          </a:xfrm>
          <a:custGeom>
            <a:avLst/>
            <a:gdLst/>
            <a:ahLst/>
            <a:cxnLst/>
            <a:rect l="l" t="t" r="r" b="b"/>
            <a:pathLst>
              <a:path w="10390589" h="5469320">
                <a:moveTo>
                  <a:pt x="0" y="0"/>
                </a:moveTo>
                <a:lnTo>
                  <a:pt x="10390590" y="0"/>
                </a:lnTo>
                <a:lnTo>
                  <a:pt x="10390590" y="5469320"/>
                </a:lnTo>
                <a:lnTo>
                  <a:pt x="0" y="5469320"/>
                </a:lnTo>
                <a:lnTo>
                  <a:pt x="0" y="0"/>
                </a:lnTo>
                <a:close/>
              </a:path>
            </a:pathLst>
          </a:custGeom>
          <a:blipFill>
            <a:blip r:embed="rId3"/>
            <a:stretch>
              <a:fillRect t="-75137" b="-2493"/>
            </a:stretch>
          </a:blipFill>
        </p:spPr>
      </p:sp>
      <p:sp>
        <p:nvSpPr>
          <p:cNvPr id="4" name="Freeform 4"/>
          <p:cNvSpPr/>
          <p:nvPr/>
        </p:nvSpPr>
        <p:spPr>
          <a:xfrm rot="-3026566">
            <a:off x="1756468" y="1768625"/>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TextBox 5"/>
          <p:cNvSpPr txBox="1"/>
          <p:nvPr/>
        </p:nvSpPr>
        <p:spPr>
          <a:xfrm>
            <a:off x="3861993" y="3505751"/>
            <a:ext cx="10412961" cy="4501232"/>
          </a:xfrm>
          <a:prstGeom prst="rect">
            <a:avLst/>
          </a:prstGeom>
        </p:spPr>
        <p:txBody>
          <a:bodyPr wrap="square" lIns="0" tIns="0" rIns="0" bIns="0" rtlCol="0" anchor="t">
            <a:spAutoFit/>
          </a:bodyPr>
          <a:lstStyle/>
          <a:p>
            <a:pPr algn="ctr">
              <a:lnSpc>
                <a:spcPts val="11712"/>
              </a:lnSpc>
            </a:pPr>
            <a:r>
              <a:rPr lang="en-US" sz="8000" dirty="0" err="1" smtClean="0">
                <a:solidFill>
                  <a:srgbClr val="000000"/>
                </a:solidFill>
                <a:latin typeface="Asap Bold"/>
              </a:rPr>
              <a:t>Đối</a:t>
            </a:r>
            <a:r>
              <a:rPr lang="en-US" sz="8000" dirty="0">
                <a:solidFill>
                  <a:srgbClr val="000000"/>
                </a:solidFill>
                <a:latin typeface="Asap Bold"/>
              </a:rPr>
              <a:t> </a:t>
            </a:r>
            <a:r>
              <a:rPr lang="en-US" sz="8000" dirty="0" err="1" smtClean="0">
                <a:solidFill>
                  <a:srgbClr val="000000"/>
                </a:solidFill>
                <a:latin typeface="Asap Bold"/>
              </a:rPr>
              <a:t>tượng</a:t>
            </a:r>
            <a:r>
              <a:rPr lang="en-US" sz="8000" dirty="0" smtClean="0">
                <a:solidFill>
                  <a:srgbClr val="000000"/>
                </a:solidFill>
                <a:latin typeface="Asap Bold"/>
              </a:rPr>
              <a:t> </a:t>
            </a:r>
            <a:r>
              <a:rPr lang="en-US" sz="8000" dirty="0" err="1" smtClean="0">
                <a:solidFill>
                  <a:srgbClr val="000000"/>
                </a:solidFill>
                <a:latin typeface="Asap Bold"/>
              </a:rPr>
              <a:t>điều</a:t>
            </a:r>
            <a:r>
              <a:rPr lang="en-US" sz="8000" dirty="0" smtClean="0">
                <a:solidFill>
                  <a:srgbClr val="000000"/>
                </a:solidFill>
                <a:latin typeface="Asap Bold"/>
              </a:rPr>
              <a:t> </a:t>
            </a:r>
            <a:r>
              <a:rPr lang="en-US" sz="8000" dirty="0" err="1" smtClean="0">
                <a:solidFill>
                  <a:srgbClr val="000000"/>
                </a:solidFill>
                <a:latin typeface="Asap Bold"/>
              </a:rPr>
              <a:t>chỉnh</a:t>
            </a:r>
            <a:r>
              <a:rPr lang="en-US" sz="8000" dirty="0" smtClean="0">
                <a:solidFill>
                  <a:srgbClr val="000000"/>
                </a:solidFill>
                <a:latin typeface="Asap Bold"/>
              </a:rPr>
              <a:t> </a:t>
            </a:r>
            <a:r>
              <a:rPr lang="en-US" sz="8000" dirty="0" err="1" smtClean="0">
                <a:solidFill>
                  <a:srgbClr val="000000"/>
                </a:solidFill>
                <a:latin typeface="Asap Bold"/>
              </a:rPr>
              <a:t>của</a:t>
            </a:r>
            <a:r>
              <a:rPr lang="en-US" sz="8000" dirty="0" smtClean="0">
                <a:solidFill>
                  <a:srgbClr val="000000"/>
                </a:solidFill>
                <a:latin typeface="Asap Bold"/>
              </a:rPr>
              <a:t> </a:t>
            </a:r>
            <a:r>
              <a:rPr lang="en-US" sz="8000" dirty="0" err="1" smtClean="0">
                <a:solidFill>
                  <a:srgbClr val="000000"/>
                </a:solidFill>
                <a:latin typeface="Asap Bold"/>
              </a:rPr>
              <a:t>Luật</a:t>
            </a:r>
            <a:r>
              <a:rPr lang="en-US" sz="8000" dirty="0" smtClean="0">
                <a:solidFill>
                  <a:srgbClr val="000000"/>
                </a:solidFill>
                <a:latin typeface="Asap Bold"/>
              </a:rPr>
              <a:t> </a:t>
            </a:r>
            <a:r>
              <a:rPr lang="en-US" sz="8000" dirty="0" err="1" smtClean="0">
                <a:solidFill>
                  <a:srgbClr val="000000"/>
                </a:solidFill>
                <a:latin typeface="Asap Bold"/>
              </a:rPr>
              <a:t>hôn</a:t>
            </a:r>
            <a:r>
              <a:rPr lang="en-US" sz="8000" dirty="0" smtClean="0">
                <a:solidFill>
                  <a:srgbClr val="000000"/>
                </a:solidFill>
                <a:latin typeface="Asap Bold"/>
              </a:rPr>
              <a:t> </a:t>
            </a:r>
            <a:r>
              <a:rPr lang="en-US" sz="8000" dirty="0" err="1" smtClean="0">
                <a:solidFill>
                  <a:srgbClr val="000000"/>
                </a:solidFill>
                <a:latin typeface="Asap Bold"/>
              </a:rPr>
              <a:t>nhân</a:t>
            </a:r>
            <a:r>
              <a:rPr lang="en-US" sz="8000" dirty="0" smtClean="0">
                <a:solidFill>
                  <a:srgbClr val="000000"/>
                </a:solidFill>
                <a:latin typeface="Asap Bold"/>
              </a:rPr>
              <a:t> </a:t>
            </a:r>
            <a:r>
              <a:rPr lang="en-US" sz="8000" dirty="0" err="1" smtClean="0">
                <a:solidFill>
                  <a:srgbClr val="000000"/>
                </a:solidFill>
                <a:latin typeface="Asap Bold"/>
              </a:rPr>
              <a:t>và</a:t>
            </a:r>
            <a:r>
              <a:rPr lang="en-US" sz="8000" dirty="0" smtClean="0">
                <a:solidFill>
                  <a:srgbClr val="000000"/>
                </a:solidFill>
                <a:latin typeface="Asap Bold"/>
              </a:rPr>
              <a:t> </a:t>
            </a:r>
            <a:r>
              <a:rPr lang="en-US" sz="8000" dirty="0" err="1" smtClean="0">
                <a:solidFill>
                  <a:srgbClr val="000000"/>
                </a:solidFill>
                <a:latin typeface="Asap Bold"/>
              </a:rPr>
              <a:t>gia</a:t>
            </a:r>
            <a:r>
              <a:rPr lang="en-US" sz="8000" dirty="0" smtClean="0">
                <a:solidFill>
                  <a:srgbClr val="000000"/>
                </a:solidFill>
                <a:latin typeface="Asap Bold"/>
              </a:rPr>
              <a:t> </a:t>
            </a:r>
            <a:r>
              <a:rPr lang="en-US" sz="8000" dirty="0" err="1" smtClean="0">
                <a:solidFill>
                  <a:srgbClr val="000000"/>
                </a:solidFill>
                <a:latin typeface="Asap Bold"/>
              </a:rPr>
              <a:t>đình</a:t>
            </a:r>
            <a:endParaRPr lang="en-US" sz="8000" dirty="0">
              <a:solidFill>
                <a:srgbClr val="000000"/>
              </a:solidFill>
              <a:latin typeface="Asap Bold"/>
            </a:endParaRPr>
          </a:p>
        </p:txBody>
      </p:sp>
      <p:sp>
        <p:nvSpPr>
          <p:cNvPr id="6" name="Freeform 6"/>
          <p:cNvSpPr/>
          <p:nvPr/>
        </p:nvSpPr>
        <p:spPr>
          <a:xfrm rot="7671314">
            <a:off x="12475122" y="6351505"/>
            <a:ext cx="3728345" cy="2367499"/>
          </a:xfrm>
          <a:custGeom>
            <a:avLst/>
            <a:gdLst/>
            <a:ahLst/>
            <a:cxnLst/>
            <a:rect l="l" t="t" r="r" b="b"/>
            <a:pathLst>
              <a:path w="3728345" h="2367499">
                <a:moveTo>
                  <a:pt x="0" y="0"/>
                </a:moveTo>
                <a:lnTo>
                  <a:pt x="3728345" y="0"/>
                </a:lnTo>
                <a:lnTo>
                  <a:pt x="3728345" y="2367499"/>
                </a:lnTo>
                <a:lnTo>
                  <a:pt x="0" y="236749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7" name="Group 7"/>
          <p:cNvGrpSpPr/>
          <p:nvPr/>
        </p:nvGrpSpPr>
        <p:grpSpPr>
          <a:xfrm>
            <a:off x="8158162" y="1616445"/>
            <a:ext cx="1971675" cy="1971675"/>
            <a:chOff x="0" y="0"/>
            <a:chExt cx="2628900" cy="2628900"/>
          </a:xfrm>
        </p:grpSpPr>
        <p:grpSp>
          <p:nvGrpSpPr>
            <p:cNvPr id="8" name="Group 8"/>
            <p:cNvGrpSpPr/>
            <p:nvPr/>
          </p:nvGrpSpPr>
          <p:grpSpPr>
            <a:xfrm>
              <a:off x="0" y="0"/>
              <a:ext cx="2628900" cy="2628900"/>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9261"/>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598"/>
                  </a:lnSpc>
                </a:pPr>
                <a:endParaRPr/>
              </a:p>
            </p:txBody>
          </p:sp>
        </p:grpSp>
        <p:sp>
          <p:nvSpPr>
            <p:cNvPr id="11" name="TextBox 11"/>
            <p:cNvSpPr txBox="1"/>
            <p:nvPr/>
          </p:nvSpPr>
          <p:spPr>
            <a:xfrm>
              <a:off x="831083" y="125939"/>
              <a:ext cx="966737" cy="2359620"/>
            </a:xfrm>
            <a:prstGeom prst="rect">
              <a:avLst/>
            </a:prstGeom>
          </p:spPr>
          <p:txBody>
            <a:bodyPr lIns="0" tIns="0" rIns="0" bIns="0" rtlCol="0" anchor="t">
              <a:spAutoFit/>
            </a:bodyPr>
            <a:lstStyle/>
            <a:p>
              <a:pPr algn="r">
                <a:lnSpc>
                  <a:spcPts val="13788"/>
                </a:lnSpc>
              </a:pPr>
              <a:r>
                <a:rPr lang="en-US" sz="9848" dirty="0">
                  <a:solidFill>
                    <a:srgbClr val="605048"/>
                  </a:solidFill>
                  <a:latin typeface="Carelia"/>
                </a:rPr>
                <a:t>1</a:t>
              </a: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2310</Words>
  <Application>Microsoft Office PowerPoint</Application>
  <PresentationFormat>Custom</PresentationFormat>
  <Paragraphs>242</Paragraphs>
  <Slides>45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Montserrat Heavy</vt:lpstr>
      <vt:lpstr>Arial</vt:lpstr>
      <vt:lpstr>Montserrat Bold Italics</vt:lpstr>
      <vt:lpstr>Asap Bold</vt:lpstr>
      <vt:lpstr>Calibri</vt:lpstr>
      <vt:lpstr>Montserrat Bold</vt:lpstr>
      <vt:lpstr>Asap Bold Italics</vt:lpstr>
      <vt:lpstr>Carelia</vt:lpstr>
      <vt:lpstr>Arimo Bold</vt:lpstr>
      <vt:lpstr>Noto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KTCT Mác-Lênin</dc:title>
  <cp:lastModifiedBy>Admin</cp:lastModifiedBy>
  <cp:revision>22</cp:revision>
  <dcterms:created xsi:type="dcterms:W3CDTF">2006-08-16T00:00:00Z</dcterms:created>
  <dcterms:modified xsi:type="dcterms:W3CDTF">2024-04-10T07:13:50Z</dcterms:modified>
  <dc:identifier>DAFytF6ugEY</dc:identifier>
</cp:coreProperties>
</file>